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7" r:id="rId2"/>
    <p:sldId id="258" r:id="rId3"/>
    <p:sldId id="260" r:id="rId4"/>
    <p:sldId id="259" r:id="rId5"/>
    <p:sldId id="261" r:id="rId6"/>
    <p:sldId id="262" r:id="rId7"/>
    <p:sldId id="263" r:id="rId8"/>
    <p:sldId id="265" r:id="rId9"/>
    <p:sldId id="269" r:id="rId10"/>
    <p:sldId id="264" r:id="rId11"/>
    <p:sldId id="266" r:id="rId12"/>
    <p:sldId id="268"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66FF"/>
    <a:srgbClr val="1178D5"/>
    <a:srgbClr val="CC0066"/>
    <a:srgbClr val="FF66CC"/>
    <a:srgbClr val="FF6699"/>
    <a:srgbClr val="14687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9" name="Rubrik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17" name="Underrubrik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30" name="Platshållare för datum 29"/>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19" name="Platshållare för sidfot 18"/>
          <p:cNvSpPr>
            <a:spLocks noGrp="1"/>
          </p:cNvSpPr>
          <p:nvPr>
            <p:ph type="ftr" sz="quarter" idx="11"/>
          </p:nvPr>
        </p:nvSpPr>
        <p:spPr/>
        <p:txBody>
          <a:bodyPr/>
          <a:lstStyle/>
          <a:p>
            <a:endParaRPr lang="sv-SE"/>
          </a:p>
        </p:txBody>
      </p:sp>
      <p:sp>
        <p:nvSpPr>
          <p:cNvPr id="27" name="Platshållare för bildnummer 26"/>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914401"/>
            <a:ext cx="2057400" cy="5211763"/>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914401"/>
            <a:ext cx="6019800" cy="5211763"/>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tIns="45720" anchor="b"/>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A57276A-89D1-43ED-A115-79D03E83C61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Rektangel med klippt och rundat hör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ätvinklig triangel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Rubrik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36C9E723-7ED7-4EC5-8601-F0912C224CF8}" type="datetimeFigureOut">
              <a:rPr lang="sv-SE" smtClean="0"/>
              <a:pPr/>
              <a:t>2013-05-06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a:xfrm>
            <a:off x="8077200" y="6356350"/>
            <a:ext cx="609600" cy="365125"/>
          </a:xfrm>
        </p:spPr>
        <p:txBody>
          <a:bodyPr/>
          <a:lstStyle/>
          <a:p>
            <a:fld id="{3A57276A-89D1-43ED-A115-79D03E83C613}" type="slidenum">
              <a:rPr lang="sv-SE" smtClean="0"/>
              <a:pPr/>
              <a:t>‹#›</a:t>
            </a:fld>
            <a:endParaRPr lang="sv-SE"/>
          </a:p>
        </p:txBody>
      </p:sp>
      <p:sp>
        <p:nvSpPr>
          <p:cNvPr id="3" name="Platshållare för bild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smtClean="0"/>
              <a:t>Klicka på ikonen för att lägga till en bild</a:t>
            </a:r>
            <a:endParaRPr kumimoji="0" lang="en-US" dirty="0"/>
          </a:p>
        </p:txBody>
      </p:sp>
      <p:sp>
        <p:nvSpPr>
          <p:cNvPr id="10" name="Frihandsfigu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ihandsfigu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ihandsfigu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ihandsfigu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Platshållare för rubrik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C9E723-7ED7-4EC5-8601-F0912C224CF8}" type="datetimeFigureOut">
              <a:rPr lang="sv-SE" smtClean="0"/>
              <a:pPr/>
              <a:t>2013-05-06</a:t>
            </a:fld>
            <a:endParaRPr lang="sv-SE"/>
          </a:p>
        </p:txBody>
      </p:sp>
      <p:sp>
        <p:nvSpPr>
          <p:cNvPr id="22" name="Platshållare för sidfo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v-SE"/>
          </a:p>
        </p:txBody>
      </p:sp>
      <p:sp>
        <p:nvSpPr>
          <p:cNvPr id="18" name="Platshållare för bild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57276A-89D1-43ED-A115-79D03E83C613}" type="slidenum">
              <a:rPr lang="sv-SE" smtClean="0"/>
              <a:pPr/>
              <a:t>‹#›</a:t>
            </a:fld>
            <a:endParaRPr lang="sv-SE"/>
          </a:p>
        </p:txBody>
      </p:sp>
      <p:grpSp>
        <p:nvGrpSpPr>
          <p:cNvPr id="2" name="Grupp 1"/>
          <p:cNvGrpSpPr/>
          <p:nvPr/>
        </p:nvGrpSpPr>
        <p:grpSpPr>
          <a:xfrm>
            <a:off x="-19017" y="202408"/>
            <a:ext cx="9180548" cy="649224"/>
            <a:chOff x="-19045" y="216550"/>
            <a:chExt cx="9180548" cy="649224"/>
          </a:xfrm>
        </p:grpSpPr>
        <p:sp>
          <p:nvSpPr>
            <p:cNvPr id="12" name="Frihandsfigu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ihandsfigu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anna.lagnevik@utb.lund.se" TargetMode="Externa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Bild 3"/>
          <p:cNvPicPr>
            <a:picLocks noChangeAspect="1" noChangeArrowheads="1"/>
          </p:cNvPicPr>
          <p:nvPr/>
        </p:nvPicPr>
        <p:blipFill>
          <a:blip r:embed="rId2" cstate="print"/>
          <a:srcRect b="56110"/>
          <a:stretch>
            <a:fillRect/>
          </a:stretch>
        </p:blipFill>
        <p:spPr bwMode="auto">
          <a:xfrm>
            <a:off x="-2124744" y="0"/>
            <a:ext cx="13963423" cy="6858000"/>
          </a:xfrm>
          <a:prstGeom prst="rect">
            <a:avLst/>
          </a:prstGeom>
          <a:noFill/>
          <a:ln w="9525">
            <a:noFill/>
            <a:miter lim="800000"/>
            <a:headEnd/>
            <a:tailEnd/>
          </a:ln>
        </p:spPr>
      </p:pic>
      <p:sp>
        <p:nvSpPr>
          <p:cNvPr id="34820" name="Rectangle 4"/>
          <p:cNvSpPr>
            <a:spLocks noChangeArrowheads="1"/>
          </p:cNvSpPr>
          <p:nvPr/>
        </p:nvSpPr>
        <p:spPr bwMode="auto">
          <a:xfrm>
            <a:off x="-1332656" y="404664"/>
            <a:ext cx="1152128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5400" b="1" i="0" u="none" strike="noStrike" cap="none" normalizeH="0" baseline="0" dirty="0" smtClean="0">
                <a:ln w="12700">
                  <a:solidFill>
                    <a:schemeClr val="tx1"/>
                  </a:solidFill>
                </a:ln>
                <a:solidFill>
                  <a:srgbClr val="0000CC"/>
                </a:solidFill>
                <a:effectLst/>
                <a:latin typeface="Arial" pitchFamily="34" charset="0"/>
                <a:ea typeface="Times New Roman" pitchFamily="18" charset="0"/>
                <a:cs typeface="Arial" pitchFamily="34" charset="0"/>
              </a:rPr>
              <a:t>National Report Denmark</a:t>
            </a:r>
            <a:endParaRPr kumimoji="0" lang="en-US" sz="5400" b="0" i="0" u="none" strike="noStrike" cap="none" normalizeH="0" baseline="0" dirty="0" smtClean="0">
              <a:ln w="12700">
                <a:solidFill>
                  <a:schemeClr val="tx1"/>
                </a:solid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611560" y="188640"/>
            <a:ext cx="3672408" cy="984885"/>
          </a:xfrm>
          <a:prstGeom prst="rect">
            <a:avLst/>
          </a:prstGeom>
          <a:noFill/>
        </p:spPr>
        <p:txBody>
          <a:bodyPr wrap="square" rtlCol="0">
            <a:spAutoFit/>
          </a:bodyPr>
          <a:lstStyle/>
          <a:p>
            <a:r>
              <a:rPr lang="en-GB" sz="2400" b="1" dirty="0" smtClean="0">
                <a:solidFill>
                  <a:srgbClr val="FF0066"/>
                </a:solidFill>
              </a:rPr>
              <a:t> </a:t>
            </a:r>
            <a:r>
              <a:rPr lang="en-GB" sz="4000" b="1" dirty="0">
                <a:solidFill>
                  <a:srgbClr val="FF0066"/>
                </a:solidFill>
              </a:rPr>
              <a:t>Best Practices </a:t>
            </a:r>
            <a:endParaRPr lang="sv-SE" sz="4000" dirty="0">
              <a:solidFill>
                <a:srgbClr val="FF0066"/>
              </a:solidFill>
            </a:endParaRPr>
          </a:p>
          <a:p>
            <a:endParaRPr lang="sv-SE" dirty="0"/>
          </a:p>
        </p:txBody>
      </p:sp>
      <p:pic>
        <p:nvPicPr>
          <p:cNvPr id="33794" name="Picture 2"/>
          <p:cNvPicPr>
            <a:picLocks noChangeAspect="1" noChangeArrowheads="1"/>
          </p:cNvPicPr>
          <p:nvPr/>
        </p:nvPicPr>
        <p:blipFill>
          <a:blip r:embed="rId2" cstate="print"/>
          <a:srcRect/>
          <a:stretch>
            <a:fillRect/>
          </a:stretch>
        </p:blipFill>
        <p:spPr bwMode="auto">
          <a:xfrm>
            <a:off x="4684334" y="620688"/>
            <a:ext cx="3606661" cy="2592288"/>
          </a:xfrm>
          <a:prstGeom prst="rect">
            <a:avLst/>
          </a:prstGeom>
          <a:noFill/>
          <a:ln w="9525">
            <a:noFill/>
            <a:miter lim="800000"/>
            <a:headEnd/>
            <a:tailEnd/>
          </a:ln>
        </p:spPr>
      </p:pic>
      <p:pic>
        <p:nvPicPr>
          <p:cNvPr id="33795" name="Picture 3"/>
          <p:cNvPicPr>
            <a:picLocks noChangeAspect="1" noChangeArrowheads="1"/>
          </p:cNvPicPr>
          <p:nvPr/>
        </p:nvPicPr>
        <p:blipFill>
          <a:blip r:embed="rId3" cstate="print"/>
          <a:srcRect/>
          <a:stretch>
            <a:fillRect/>
          </a:stretch>
        </p:blipFill>
        <p:spPr bwMode="auto">
          <a:xfrm>
            <a:off x="4716016" y="3429000"/>
            <a:ext cx="3312368" cy="3037046"/>
          </a:xfrm>
          <a:prstGeom prst="rect">
            <a:avLst/>
          </a:prstGeom>
          <a:noFill/>
          <a:ln w="9525">
            <a:noFill/>
            <a:miter lim="800000"/>
            <a:headEnd/>
            <a:tailEnd/>
          </a:ln>
        </p:spPr>
      </p:pic>
      <p:pic>
        <p:nvPicPr>
          <p:cNvPr id="33796" name="Picture 4"/>
          <p:cNvPicPr>
            <a:picLocks noChangeAspect="1" noChangeArrowheads="1"/>
          </p:cNvPicPr>
          <p:nvPr/>
        </p:nvPicPr>
        <p:blipFill>
          <a:blip r:embed="rId4" cstate="print"/>
          <a:srcRect/>
          <a:stretch>
            <a:fillRect/>
          </a:stretch>
        </p:blipFill>
        <p:spPr bwMode="auto">
          <a:xfrm>
            <a:off x="683568" y="3861048"/>
            <a:ext cx="3657600" cy="2438400"/>
          </a:xfrm>
          <a:prstGeom prst="rect">
            <a:avLst/>
          </a:prstGeom>
          <a:noFill/>
          <a:ln w="9525">
            <a:noFill/>
            <a:miter lim="800000"/>
            <a:headEnd/>
            <a:tailEnd/>
          </a:ln>
        </p:spPr>
      </p:pic>
      <p:pic>
        <p:nvPicPr>
          <p:cNvPr id="33797" name="Picture 5"/>
          <p:cNvPicPr>
            <a:picLocks noChangeAspect="1" noChangeArrowheads="1"/>
          </p:cNvPicPr>
          <p:nvPr/>
        </p:nvPicPr>
        <p:blipFill>
          <a:blip r:embed="rId5" cstate="print"/>
          <a:srcRect/>
          <a:stretch>
            <a:fillRect/>
          </a:stretch>
        </p:blipFill>
        <p:spPr bwMode="auto">
          <a:xfrm>
            <a:off x="611560" y="1052736"/>
            <a:ext cx="3716241" cy="2374577"/>
          </a:xfrm>
          <a:prstGeom prst="rect">
            <a:avLst/>
          </a:prstGeom>
          <a:noFill/>
          <a:ln w="9525">
            <a:noFill/>
            <a:miter lim="800000"/>
            <a:headEnd/>
            <a:tailEnd/>
          </a:ln>
        </p:spPr>
      </p:pic>
      <p:sp>
        <p:nvSpPr>
          <p:cNvPr id="17410" name="Rectangle 2"/>
          <p:cNvSpPr>
            <a:spLocks noChangeArrowheads="1"/>
          </p:cNvSpPr>
          <p:nvPr/>
        </p:nvSpPr>
        <p:spPr bwMode="auto">
          <a:xfrm>
            <a:off x="4644008" y="2287905"/>
            <a:ext cx="3672408" cy="83099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Nordic Language Pilots” refers to higher education as well as vocational language teaching and learning being a training concept for teachers´ training in Nordic languages.</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1" name="Rectangle 3"/>
          <p:cNvSpPr>
            <a:spLocks noChangeArrowheads="1"/>
          </p:cNvSpPr>
          <p:nvPr/>
        </p:nvSpPr>
        <p:spPr bwMode="auto">
          <a:xfrm>
            <a:off x="4716016" y="5517232"/>
            <a:ext cx="3312368" cy="83099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Professor Dr. ABC” refers to the preschool</a:t>
            </a:r>
            <a:r>
              <a:rPr kumimoji="0" lang="en-GB"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and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primary school being a teaching material for children from kindergarten and primary school classes.</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2" name="Rectangle 4"/>
          <p:cNvSpPr>
            <a:spLocks noChangeArrowheads="1"/>
          </p:cNvSpPr>
          <p:nvPr/>
        </p:nvSpPr>
        <p:spPr bwMode="auto">
          <a:xfrm>
            <a:off x="683568" y="4941168"/>
            <a:ext cx="3672408" cy="1200329"/>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“Alphabet Keyboard” has no specific target language. It is transversal in the respect that it is used and tested in preschools and primary classes and has also proved to help </a:t>
            </a:r>
            <a:r>
              <a:rPr kumimoji="0" lang="en-GB" sz="12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several other groups of learners; bilingual persons, adults, dyslexics and people with diagnoses of ADHD.</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683568" y="2636912"/>
            <a:ext cx="3600400" cy="64633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“Digital Pronunciation Trainer” is a </a:t>
            </a:r>
            <a:r>
              <a:rPr kumimoji="0" lang="en-GB"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pronun-ciation</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ICT tool for adult learners of Danish as a second language.</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extruta 1"/>
          <p:cNvSpPr txBox="1"/>
          <p:nvPr/>
        </p:nvSpPr>
        <p:spPr>
          <a:xfrm>
            <a:off x="539552" y="260648"/>
            <a:ext cx="8136904" cy="7571303"/>
          </a:xfrm>
          <a:prstGeom prst="rect">
            <a:avLst/>
          </a:prstGeom>
          <a:noFill/>
        </p:spPr>
        <p:txBody>
          <a:bodyPr wrap="square" rtlCol="0">
            <a:spAutoFit/>
          </a:bodyPr>
          <a:lstStyle/>
          <a:p>
            <a:r>
              <a:rPr lang="en-GB" b="1" dirty="0" smtClean="0"/>
              <a:t>Conclusions</a:t>
            </a:r>
          </a:p>
          <a:p>
            <a:r>
              <a:rPr lang="en-GB" dirty="0" smtClean="0"/>
              <a:t>There are a limited number of applicants for the award, around 3-4 every year.</a:t>
            </a:r>
            <a:endParaRPr lang="sv-SE" dirty="0" smtClean="0"/>
          </a:p>
          <a:p>
            <a:r>
              <a:rPr lang="en-GB" dirty="0" smtClean="0"/>
              <a:t> </a:t>
            </a:r>
            <a:endParaRPr lang="sv-SE" dirty="0" smtClean="0"/>
          </a:p>
          <a:p>
            <a:r>
              <a:rPr lang="en-GB" dirty="0" smtClean="0"/>
              <a:t>Most of the winners have been encouraged, </a:t>
            </a:r>
            <a:r>
              <a:rPr lang="en-GB" b="1" dirty="0" smtClean="0"/>
              <a:t>nominated or recommended </a:t>
            </a:r>
            <a:r>
              <a:rPr lang="en-GB" dirty="0" smtClean="0"/>
              <a:t>by other ELL applicants to apply.</a:t>
            </a:r>
            <a:r>
              <a:rPr lang="en-GB" b="1" dirty="0" smtClean="0"/>
              <a:t> </a:t>
            </a:r>
            <a:r>
              <a:rPr lang="en-GB" dirty="0" smtClean="0"/>
              <a:t>Probably a more active promotion or marketing of the award could increase the number of applications</a:t>
            </a:r>
          </a:p>
          <a:p>
            <a:endParaRPr lang="en-GB" dirty="0" smtClean="0"/>
          </a:p>
          <a:p>
            <a:r>
              <a:rPr lang="en-GB" dirty="0" smtClean="0"/>
              <a:t>Denmark has </a:t>
            </a:r>
            <a:r>
              <a:rPr lang="en-GB" b="1" dirty="0" smtClean="0"/>
              <a:t>yearly priorities</a:t>
            </a:r>
            <a:r>
              <a:rPr lang="en-GB" dirty="0" smtClean="0"/>
              <a:t>. This could perhaps have an inhibitory effect on the number of applications, since the providers could feel that their project does not correspond with the yearly priorities. </a:t>
            </a:r>
          </a:p>
          <a:p>
            <a:endParaRPr lang="en-GB" dirty="0" smtClean="0"/>
          </a:p>
          <a:p>
            <a:r>
              <a:rPr lang="en-GB" dirty="0" smtClean="0"/>
              <a:t>The benefits related to the award should be highlighted, such as the</a:t>
            </a:r>
            <a:r>
              <a:rPr lang="en-GB" b="1" dirty="0" smtClean="0"/>
              <a:t> travel grant</a:t>
            </a:r>
            <a:r>
              <a:rPr lang="en-GB" dirty="0" smtClean="0"/>
              <a:t>.</a:t>
            </a:r>
          </a:p>
          <a:p>
            <a:endParaRPr lang="en-GB" dirty="0" smtClean="0"/>
          </a:p>
          <a:p>
            <a:r>
              <a:rPr lang="en-GB" dirty="0" smtClean="0"/>
              <a:t>The </a:t>
            </a:r>
            <a:r>
              <a:rPr lang="en-GB" b="1" dirty="0" smtClean="0"/>
              <a:t>open labour market </a:t>
            </a:r>
            <a:r>
              <a:rPr lang="en-GB" dirty="0" smtClean="0"/>
              <a:t>within the European Union and the fall of the Berlin wall have opened up new business possibilities and given enormous potential for small business in Denmark to increase their trade market. This is also reflected in several of the ELL Award winning projects</a:t>
            </a:r>
          </a:p>
          <a:p>
            <a:endParaRPr lang="en-GB" dirty="0" smtClean="0"/>
          </a:p>
          <a:p>
            <a:r>
              <a:rPr lang="en-GB" dirty="0" smtClean="0"/>
              <a:t>Denmark has several ELL winners that have produced materials or </a:t>
            </a:r>
            <a:r>
              <a:rPr lang="en-GB" b="1" dirty="0" smtClean="0"/>
              <a:t>tools for language learning. </a:t>
            </a:r>
            <a:endParaRPr lang="sv-SE" b="1" dirty="0" smtClean="0"/>
          </a:p>
          <a:p>
            <a:endParaRPr lang="sv-SE" dirty="0" smtClean="0"/>
          </a:p>
          <a:p>
            <a:endParaRPr lang="en-GB" dirty="0" smtClean="0"/>
          </a:p>
          <a:p>
            <a:endParaRPr lang="en-GB" dirty="0" smtClean="0"/>
          </a:p>
          <a:p>
            <a:endParaRPr lang="sv-SE" dirty="0" smtClean="0"/>
          </a:p>
          <a:p>
            <a:endParaRPr lang="sv-SE" dirty="0"/>
          </a:p>
          <a:p>
            <a:endParaRPr lang="sv-S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043608" y="260648"/>
            <a:ext cx="5400600" cy="1143000"/>
          </a:xfrm>
        </p:spPr>
        <p:txBody>
          <a:bodyPr/>
          <a:lstStyle/>
          <a:p>
            <a:r>
              <a:rPr lang="sv-SE" dirty="0" err="1" smtClean="0">
                <a:solidFill>
                  <a:schemeClr val="bg1"/>
                </a:solidFill>
                <a:latin typeface="Jokerman" pitchFamily="82" charset="0"/>
              </a:rPr>
              <a:t>Thank</a:t>
            </a:r>
            <a:r>
              <a:rPr lang="sv-SE" dirty="0" smtClean="0">
                <a:solidFill>
                  <a:schemeClr val="bg1"/>
                </a:solidFill>
                <a:latin typeface="Jokerman" pitchFamily="82" charset="0"/>
              </a:rPr>
              <a:t> </a:t>
            </a:r>
            <a:r>
              <a:rPr lang="sv-SE" dirty="0" err="1" smtClean="0">
                <a:solidFill>
                  <a:schemeClr val="bg1"/>
                </a:solidFill>
                <a:latin typeface="Jokerman" pitchFamily="82" charset="0"/>
              </a:rPr>
              <a:t>You</a:t>
            </a:r>
            <a:r>
              <a:rPr lang="sv-SE" dirty="0" smtClean="0">
                <a:solidFill>
                  <a:schemeClr val="bg1"/>
                </a:solidFill>
                <a:latin typeface="Jokerman" pitchFamily="82" charset="0"/>
              </a:rPr>
              <a:t>!</a:t>
            </a:r>
            <a:endParaRPr lang="sv-SE" dirty="0">
              <a:solidFill>
                <a:schemeClr val="bg1"/>
              </a:solidFill>
              <a:latin typeface="Jokerman" pitchFamily="82" charset="0"/>
            </a:endParaRPr>
          </a:p>
        </p:txBody>
      </p:sp>
      <p:sp>
        <p:nvSpPr>
          <p:cNvPr id="3" name="Platshållare för innehåll 2"/>
          <p:cNvSpPr>
            <a:spLocks noGrp="1"/>
          </p:cNvSpPr>
          <p:nvPr>
            <p:ph idx="4294967295"/>
          </p:nvPr>
        </p:nvSpPr>
        <p:spPr>
          <a:xfrm>
            <a:off x="827584" y="1700808"/>
            <a:ext cx="4824413" cy="3673475"/>
          </a:xfrm>
          <a:noFill/>
        </p:spPr>
        <p:txBody>
          <a:bodyPr>
            <a:normAutofit/>
          </a:bodyPr>
          <a:lstStyle/>
          <a:p>
            <a:r>
              <a:rPr lang="sv-SE" sz="2400" dirty="0" smtClean="0">
                <a:solidFill>
                  <a:schemeClr val="bg1"/>
                </a:solidFill>
              </a:rPr>
              <a:t>Anna Lagnevik</a:t>
            </a:r>
          </a:p>
          <a:p>
            <a:r>
              <a:rPr lang="sv-SE" sz="2400" dirty="0" smtClean="0">
                <a:solidFill>
                  <a:schemeClr val="bg1"/>
                </a:solidFill>
              </a:rPr>
              <a:t>Fågelskolan, Lund</a:t>
            </a:r>
          </a:p>
          <a:p>
            <a:r>
              <a:rPr lang="sv-SE" sz="2400" i="1" dirty="0" err="1" smtClean="0">
                <a:solidFill>
                  <a:srgbClr val="FFFF00"/>
                </a:solidFill>
                <a:hlinkClick r:id="rId2"/>
              </a:rPr>
              <a:t>anna.lagnevik@utb.lund.se</a:t>
            </a:r>
            <a:r>
              <a:rPr lang="sv-SE" sz="2400" dirty="0" smtClean="0"/>
              <a:t>    </a:t>
            </a:r>
          </a:p>
          <a:p>
            <a:endParaRPr lang="sv-SE" sz="2400" dirty="0"/>
          </a:p>
          <a:p>
            <a:r>
              <a:rPr lang="sv-SE" sz="2400" dirty="0" smtClean="0">
                <a:solidFill>
                  <a:schemeClr val="bg1"/>
                </a:solidFill>
              </a:rPr>
              <a:t>Lieselotte Wengberg</a:t>
            </a:r>
          </a:p>
          <a:p>
            <a:r>
              <a:rPr lang="sv-SE" sz="2400" dirty="0" smtClean="0">
                <a:solidFill>
                  <a:schemeClr val="bg1"/>
                </a:solidFill>
              </a:rPr>
              <a:t>Fågelskolan Lund</a:t>
            </a:r>
          </a:p>
          <a:p>
            <a:r>
              <a:rPr lang="sv-SE" sz="2400" i="1" dirty="0" err="1" smtClean="0">
                <a:solidFill>
                  <a:srgbClr val="FFFF00"/>
                </a:solidFill>
              </a:rPr>
              <a:t>lieselotte.wengberg@utb.lund.se</a:t>
            </a:r>
            <a:endParaRPr lang="sv-SE" sz="2400" i="1" dirty="0">
              <a:solidFill>
                <a:srgbClr val="FFFF00"/>
              </a:solidFill>
            </a:endParaRPr>
          </a:p>
        </p:txBody>
      </p:sp>
      <p:pic>
        <p:nvPicPr>
          <p:cNvPr id="1026" name="Picture 2" descr="http://nellip.pixel-online.org/impianto/img/partners/10_pr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1484784"/>
            <a:ext cx="161925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nellip.pixel-online.org/impianto/img/partners/10_prs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3212976"/>
            <a:ext cx="1683186" cy="1584176"/>
          </a:xfrm>
          <a:prstGeom prst="rect">
            <a:avLst/>
          </a:prstGeom>
          <a:noFill/>
          <a:extLst>
            <a:ext uri="{909E8E84-426E-40DD-AFC4-6F175D3DCCD1}">
              <a14:hiddenFill xmlns:a14="http://schemas.microsoft.com/office/drawing/2010/main">
                <a:solidFill>
                  <a:srgbClr val="FFFFFF"/>
                </a:solidFill>
              </a14:hiddenFill>
            </a:ext>
          </a:extLst>
        </p:spPr>
      </p:pic>
      <p:pic>
        <p:nvPicPr>
          <p:cNvPr id="6" name="Bild 3"/>
          <p:cNvPicPr>
            <a:picLocks noChangeAspect="1" noChangeArrowheads="1"/>
          </p:cNvPicPr>
          <p:nvPr/>
        </p:nvPicPr>
        <p:blipFill>
          <a:blip r:embed="rId5" cstate="print"/>
          <a:srcRect b="56110"/>
          <a:stretch>
            <a:fillRect/>
          </a:stretch>
        </p:blipFill>
        <p:spPr bwMode="auto">
          <a:xfrm>
            <a:off x="5508104" y="5229200"/>
            <a:ext cx="2492436" cy="1224136"/>
          </a:xfrm>
          <a:prstGeom prst="rect">
            <a:avLst/>
          </a:prstGeom>
          <a:noFill/>
          <a:ln w="9525">
            <a:noFill/>
            <a:miter lim="800000"/>
            <a:headEnd/>
            <a:tailEnd/>
          </a:ln>
        </p:spPr>
      </p:pic>
    </p:spTree>
    <p:extLst>
      <p:ext uri="{BB962C8B-B14F-4D97-AF65-F5344CB8AC3E}">
        <p14:creationId xmlns:p14="http://schemas.microsoft.com/office/powerpoint/2010/main" val="1552089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pic>
        <p:nvPicPr>
          <p:cNvPr id="1026" name="Bild 3"/>
          <p:cNvPicPr>
            <a:picLocks noChangeAspect="1" noChangeArrowheads="1"/>
          </p:cNvPicPr>
          <p:nvPr/>
        </p:nvPicPr>
        <p:blipFill>
          <a:blip r:embed="rId2" cstate="print"/>
          <a:srcRect b="56110"/>
          <a:stretch>
            <a:fillRect/>
          </a:stretch>
        </p:blipFill>
        <p:spPr bwMode="auto">
          <a:xfrm>
            <a:off x="6372200" y="5445224"/>
            <a:ext cx="2580061" cy="1267172"/>
          </a:xfrm>
          <a:prstGeom prst="rect">
            <a:avLst/>
          </a:prstGeom>
          <a:noFill/>
          <a:ln w="9525">
            <a:noFill/>
            <a:miter lim="800000"/>
            <a:headEnd/>
            <a:tailEnd/>
          </a:ln>
        </p:spPr>
      </p:pic>
      <p:sp>
        <p:nvSpPr>
          <p:cNvPr id="2" name="textruta 1"/>
          <p:cNvSpPr txBox="1"/>
          <p:nvPr/>
        </p:nvSpPr>
        <p:spPr>
          <a:xfrm>
            <a:off x="467544" y="548680"/>
            <a:ext cx="8136904" cy="553998"/>
          </a:xfrm>
          <a:prstGeom prst="rect">
            <a:avLst/>
          </a:prstGeom>
          <a:noFill/>
        </p:spPr>
        <p:txBody>
          <a:bodyPr wrap="square" rtlCol="0">
            <a:spAutoFit/>
          </a:bodyPr>
          <a:lstStyle/>
          <a:p>
            <a:r>
              <a:rPr lang="en-US" sz="3000" b="1" dirty="0">
                <a:solidFill>
                  <a:schemeClr val="bg1"/>
                </a:solidFill>
                <a:latin typeface="Arial" pitchFamily="34" charset="0"/>
                <a:cs typeface="Arial" pitchFamily="34" charset="0"/>
              </a:rPr>
              <a:t>The European Language Label in Denma</a:t>
            </a:r>
            <a:r>
              <a:rPr lang="en-US" sz="3000" b="1" dirty="0">
                <a:solidFill>
                  <a:schemeClr val="bg1"/>
                </a:solidFill>
              </a:rPr>
              <a:t>rk</a:t>
            </a:r>
            <a:r>
              <a:rPr lang="en-US" sz="3000" dirty="0">
                <a:solidFill>
                  <a:schemeClr val="bg1"/>
                </a:solidFill>
              </a:rPr>
              <a:t> </a:t>
            </a:r>
            <a:endParaRPr lang="sv-SE" sz="3000" dirty="0">
              <a:solidFill>
                <a:schemeClr val="bg1"/>
              </a:solidFill>
            </a:endParaRPr>
          </a:p>
        </p:txBody>
      </p:sp>
      <p:sp>
        <p:nvSpPr>
          <p:cNvPr id="3074" name="Rectangle 2"/>
          <p:cNvSpPr>
            <a:spLocks noChangeArrowheads="1"/>
          </p:cNvSpPr>
          <p:nvPr/>
        </p:nvSpPr>
        <p:spPr bwMode="auto">
          <a:xfrm>
            <a:off x="683568" y="1165974"/>
            <a:ext cx="7416824"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Implementation and handling</a:t>
            </a:r>
          </a:p>
          <a:p>
            <a:pPr marL="0" marR="0" lvl="0" indent="0" defTabSz="914400" rtl="0" eaLnBrk="1" fontAlgn="base" latinLnBrk="0" hangingPunct="1">
              <a:lnSpc>
                <a:spcPct val="100000"/>
              </a:lnSpc>
              <a:spcBef>
                <a:spcPct val="0"/>
              </a:spcBef>
              <a:spcAft>
                <a:spcPct val="0"/>
              </a:spcAft>
              <a:buClrTx/>
              <a:buSzTx/>
              <a:buFontTx/>
              <a:buNone/>
              <a:tabLst/>
            </a:pPr>
            <a:r>
              <a:rPr lang="en-GB" sz="1600" dirty="0" smtClean="0">
                <a:solidFill>
                  <a:schemeClr val="bg1"/>
                </a:solidFill>
                <a:latin typeface="Arial" pitchFamily="34" charset="0"/>
                <a:cs typeface="Arial" pitchFamily="34" charset="0"/>
              </a:rPr>
              <a:t>Danish name: Den europeiske sprogpris</a:t>
            </a:r>
          </a:p>
          <a:p>
            <a:pPr lvl="0" fontAlgn="base">
              <a:spcBef>
                <a:spcPct val="0"/>
              </a:spcBef>
              <a:spcAft>
                <a:spcPct val="0"/>
              </a:spcAft>
            </a:pPr>
            <a:r>
              <a:rPr kumimoji="0" lang="en-GB" sz="1600" i="0" u="none" strike="noStrike" cap="none" normalizeH="0" baseline="0" dirty="0" smtClean="0">
                <a:ln>
                  <a:noFill/>
                </a:ln>
                <a:solidFill>
                  <a:schemeClr val="bg1"/>
                </a:solidFill>
                <a:effectLst/>
                <a:latin typeface="Arial" pitchFamily="34" charset="0"/>
                <a:cs typeface="Arial" pitchFamily="34" charset="0"/>
              </a:rPr>
              <a:t>Managed by:   </a:t>
            </a:r>
            <a:r>
              <a:rPr lang="en-GB" sz="1600" dirty="0" smtClean="0">
                <a:solidFill>
                  <a:schemeClr val="bg1"/>
                </a:solidFill>
                <a:latin typeface="Arial" pitchFamily="34" charset="0"/>
                <a:cs typeface="Arial" pitchFamily="34" charset="0"/>
              </a:rPr>
              <a:t>the Center for Internationalisation at </a:t>
            </a:r>
          </a:p>
          <a:p>
            <a:pPr lvl="0" fontAlgn="base">
              <a:spcBef>
                <a:spcPct val="0"/>
              </a:spcBef>
              <a:spcAft>
                <a:spcPct val="0"/>
              </a:spcAft>
            </a:pPr>
            <a:r>
              <a:rPr lang="en-GB" sz="1600" dirty="0" smtClean="0">
                <a:solidFill>
                  <a:schemeClr val="bg1"/>
                </a:solidFill>
                <a:latin typeface="Arial" pitchFamily="34" charset="0"/>
                <a:cs typeface="Arial" pitchFamily="34" charset="0"/>
              </a:rPr>
              <a:t>                        the Danish Agency for Universities and Internationalisation</a:t>
            </a:r>
          </a:p>
          <a:p>
            <a:pPr lvl="0" fontAlgn="base">
              <a:spcBef>
                <a:spcPct val="0"/>
              </a:spcBef>
              <a:spcAft>
                <a:spcPct val="0"/>
              </a:spcAft>
            </a:pPr>
            <a:r>
              <a:rPr lang="en-GB" sz="1600" dirty="0" smtClean="0">
                <a:solidFill>
                  <a:schemeClr val="bg1"/>
                </a:solidFill>
                <a:latin typeface="Arial" pitchFamily="34" charset="0"/>
                <a:cs typeface="Arial" pitchFamily="34" charset="0"/>
              </a:rPr>
              <a:t>Administrator:    Mr Lars Kolind Jensen </a:t>
            </a:r>
          </a:p>
          <a:p>
            <a:pPr lvl="0" fontAlgn="base">
              <a:spcBef>
                <a:spcPct val="0"/>
              </a:spcBef>
              <a:spcAft>
                <a:spcPct val="0"/>
              </a:spcAft>
            </a:pPr>
            <a:endParaRPr kumimoji="0" lang="en-GB" sz="1600" i="0" u="none" strike="noStrike" cap="none" normalizeH="0" baseline="0" dirty="0" smtClean="0">
              <a:ln>
                <a:noFill/>
              </a:ln>
              <a:solidFill>
                <a:schemeClr val="bg1"/>
              </a:solidFill>
              <a:effectLst/>
              <a:latin typeface="Arial" pitchFamily="34" charset="0"/>
              <a:cs typeface="Arial" pitchFamily="34" charset="0"/>
            </a:endParaRPr>
          </a:p>
        </p:txBody>
      </p:sp>
      <p:sp>
        <p:nvSpPr>
          <p:cNvPr id="8" name="Rectangle 2"/>
          <p:cNvSpPr>
            <a:spLocks noChangeArrowheads="1"/>
          </p:cNvSpPr>
          <p:nvPr/>
        </p:nvSpPr>
        <p:spPr bwMode="auto">
          <a:xfrm>
            <a:off x="755576" y="2771057"/>
            <a:ext cx="7632848"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000" b="1" dirty="0" smtClean="0">
                <a:solidFill>
                  <a:srgbClr val="FFFF00"/>
                </a:solidFill>
                <a:latin typeface="Arial" pitchFamily="34" charset="0"/>
                <a:cs typeface="Arial" pitchFamily="34" charset="0"/>
              </a:rPr>
              <a:t>Criteria </a:t>
            </a:r>
            <a:r>
              <a:rPr lang="en-GB" sz="2000" b="1" dirty="0">
                <a:solidFill>
                  <a:srgbClr val="FFFF00"/>
                </a:solidFill>
                <a:latin typeface="Arial" pitchFamily="34" charset="0"/>
                <a:cs typeface="Arial" pitchFamily="34" charset="0"/>
              </a:rPr>
              <a:t>for the ELL </a:t>
            </a:r>
            <a:r>
              <a:rPr lang="en-GB" sz="2000" b="1" dirty="0" smtClean="0">
                <a:solidFill>
                  <a:srgbClr val="FFFF00"/>
                </a:solidFill>
                <a:latin typeface="Arial" pitchFamily="34" charset="0"/>
                <a:cs typeface="Arial" pitchFamily="34" charset="0"/>
              </a:rPr>
              <a:t>Award</a:t>
            </a:r>
          </a:p>
          <a:p>
            <a:r>
              <a:rPr lang="en-GB" sz="1600" b="1" dirty="0" smtClean="0">
                <a:solidFill>
                  <a:schemeClr val="bg1"/>
                </a:solidFill>
                <a:latin typeface="Arial" pitchFamily="34" charset="0"/>
                <a:cs typeface="Arial" pitchFamily="34" charset="0"/>
              </a:rPr>
              <a:t>Target projects: </a:t>
            </a:r>
            <a:r>
              <a:rPr lang="en-GB" sz="1600" dirty="0" smtClean="0">
                <a:solidFill>
                  <a:schemeClr val="bg1"/>
                </a:solidFill>
                <a:latin typeface="Arial" pitchFamily="34" charset="0"/>
                <a:cs typeface="Arial" pitchFamily="34" charset="0"/>
              </a:rPr>
              <a:t>new ways and methods of language learning</a:t>
            </a:r>
          </a:p>
          <a:p>
            <a:r>
              <a:rPr lang="sv-SE" sz="1600" dirty="0" err="1" smtClean="0">
                <a:solidFill>
                  <a:schemeClr val="bg1"/>
                </a:solidFill>
                <a:latin typeface="Arial" pitchFamily="34" charset="0"/>
                <a:cs typeface="Arial" pitchFamily="34" charset="0"/>
              </a:rPr>
              <a:t>Initiatives</a:t>
            </a:r>
            <a:r>
              <a:rPr lang="sv-SE" sz="1600" dirty="0" smtClean="0">
                <a:solidFill>
                  <a:schemeClr val="bg1"/>
                </a:solidFill>
                <a:latin typeface="Arial" pitchFamily="34" charset="0"/>
                <a:cs typeface="Arial" pitchFamily="34" charset="0"/>
              </a:rPr>
              <a:t> in all </a:t>
            </a:r>
            <a:r>
              <a:rPr lang="sv-SE" sz="1600" dirty="0" err="1" smtClean="0">
                <a:solidFill>
                  <a:schemeClr val="bg1"/>
                </a:solidFill>
                <a:latin typeface="Arial" pitchFamily="34" charset="0"/>
                <a:cs typeface="Arial" pitchFamily="34" charset="0"/>
              </a:rPr>
              <a:t>educational</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levels</a:t>
            </a:r>
            <a:r>
              <a:rPr lang="sv-SE" sz="1600" dirty="0" smtClean="0">
                <a:solidFill>
                  <a:schemeClr val="bg1"/>
                </a:solidFill>
                <a:latin typeface="Arial" pitchFamily="34" charset="0"/>
                <a:cs typeface="Arial" pitchFamily="34" charset="0"/>
              </a:rPr>
              <a:t> and in all </a:t>
            </a:r>
            <a:r>
              <a:rPr lang="sv-SE" sz="1600" dirty="0" err="1" smtClean="0">
                <a:solidFill>
                  <a:schemeClr val="bg1"/>
                </a:solidFill>
                <a:latin typeface="Arial" pitchFamily="34" charset="0"/>
                <a:cs typeface="Arial" pitchFamily="34" charset="0"/>
              </a:rPr>
              <a:t>contexts</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where</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there</a:t>
            </a:r>
            <a:r>
              <a:rPr lang="sv-SE" sz="1600" dirty="0" smtClean="0">
                <a:solidFill>
                  <a:schemeClr val="bg1"/>
                </a:solidFill>
                <a:latin typeface="Arial" pitchFamily="34" charset="0"/>
                <a:cs typeface="Arial" pitchFamily="34" charset="0"/>
              </a:rPr>
              <a:t> is learning of </a:t>
            </a:r>
            <a:r>
              <a:rPr lang="sv-SE" sz="1600" dirty="0" err="1" smtClean="0">
                <a:solidFill>
                  <a:schemeClr val="bg1"/>
                </a:solidFill>
                <a:latin typeface="Arial" pitchFamily="34" charset="0"/>
                <a:cs typeface="Arial" pitchFamily="34" charset="0"/>
              </a:rPr>
              <a:t>languages</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can</a:t>
            </a:r>
            <a:r>
              <a:rPr lang="sv-SE" sz="1600" dirty="0" smtClean="0">
                <a:solidFill>
                  <a:schemeClr val="bg1"/>
                </a:solidFill>
                <a:latin typeface="Arial" pitchFamily="34" charset="0"/>
                <a:cs typeface="Arial" pitchFamily="34" charset="0"/>
              </a:rPr>
              <a:t> be </a:t>
            </a:r>
            <a:r>
              <a:rPr lang="sv-SE" sz="1600" dirty="0" err="1" smtClean="0">
                <a:solidFill>
                  <a:schemeClr val="bg1"/>
                </a:solidFill>
                <a:latin typeface="Arial" pitchFamily="34" charset="0"/>
                <a:cs typeface="Arial" pitchFamily="34" charset="0"/>
              </a:rPr>
              <a:t>awarded</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Schools</a:t>
            </a:r>
            <a:r>
              <a:rPr lang="sv-SE" sz="1600" dirty="0" smtClean="0">
                <a:solidFill>
                  <a:schemeClr val="bg1"/>
                </a:solidFill>
                <a:latin typeface="Arial" pitchFamily="34" charset="0"/>
                <a:cs typeface="Arial" pitchFamily="34" charset="0"/>
              </a:rPr>
              <a:t>, institutions, </a:t>
            </a:r>
            <a:r>
              <a:rPr lang="sv-SE" sz="1600" dirty="0" err="1" smtClean="0">
                <a:solidFill>
                  <a:schemeClr val="bg1"/>
                </a:solidFill>
                <a:latin typeface="Arial" pitchFamily="34" charset="0"/>
                <a:cs typeface="Arial" pitchFamily="34" charset="0"/>
              </a:rPr>
              <a:t>organizations</a:t>
            </a:r>
            <a:r>
              <a:rPr lang="sv-SE" sz="1600" dirty="0" smtClean="0">
                <a:solidFill>
                  <a:schemeClr val="bg1"/>
                </a:solidFill>
                <a:latin typeface="Arial" pitchFamily="34" charset="0"/>
                <a:cs typeface="Arial" pitchFamily="34" charset="0"/>
              </a:rPr>
              <a:t> and </a:t>
            </a:r>
            <a:r>
              <a:rPr lang="sv-SE" sz="1600" dirty="0" err="1" smtClean="0">
                <a:solidFill>
                  <a:schemeClr val="bg1"/>
                </a:solidFill>
                <a:latin typeface="Arial" pitchFamily="34" charset="0"/>
                <a:cs typeface="Arial" pitchFamily="34" charset="0"/>
              </a:rPr>
              <a:t>individuals</a:t>
            </a:r>
            <a:r>
              <a:rPr lang="sv-SE" sz="1600" dirty="0" smtClean="0">
                <a:solidFill>
                  <a:schemeClr val="bg1"/>
                </a:solidFill>
                <a:latin typeface="Arial" pitchFamily="34" charset="0"/>
                <a:cs typeface="Arial" pitchFamily="34" charset="0"/>
              </a:rPr>
              <a:t> who work with </a:t>
            </a:r>
            <a:r>
              <a:rPr lang="sv-SE" sz="1600" dirty="0" err="1" smtClean="0">
                <a:solidFill>
                  <a:schemeClr val="bg1"/>
                </a:solidFill>
                <a:latin typeface="Arial" pitchFamily="34" charset="0"/>
                <a:cs typeface="Arial" pitchFamily="34" charset="0"/>
              </a:rPr>
              <a:t>language</a:t>
            </a:r>
            <a:r>
              <a:rPr lang="sv-SE" sz="1600" dirty="0" smtClean="0">
                <a:solidFill>
                  <a:schemeClr val="bg1"/>
                </a:solidFill>
                <a:latin typeface="Arial" pitchFamily="34" charset="0"/>
                <a:cs typeface="Arial" pitchFamily="34" charset="0"/>
              </a:rPr>
              <a:t> learning, in formal as </a:t>
            </a:r>
            <a:r>
              <a:rPr lang="sv-SE" sz="1600" dirty="0" err="1" smtClean="0">
                <a:solidFill>
                  <a:schemeClr val="bg1"/>
                </a:solidFill>
                <a:latin typeface="Arial" pitchFamily="34" charset="0"/>
                <a:cs typeface="Arial" pitchFamily="34" charset="0"/>
              </a:rPr>
              <a:t>well</a:t>
            </a:r>
            <a:r>
              <a:rPr lang="sv-SE" sz="1600" dirty="0" smtClean="0">
                <a:solidFill>
                  <a:schemeClr val="bg1"/>
                </a:solidFill>
                <a:latin typeface="Arial" pitchFamily="34" charset="0"/>
                <a:cs typeface="Arial" pitchFamily="34" charset="0"/>
              </a:rPr>
              <a:t> as </a:t>
            </a:r>
            <a:r>
              <a:rPr lang="sv-SE" sz="1600" dirty="0" err="1" smtClean="0">
                <a:solidFill>
                  <a:schemeClr val="bg1"/>
                </a:solidFill>
                <a:latin typeface="Arial" pitchFamily="34" charset="0"/>
                <a:cs typeface="Arial" pitchFamily="34" charset="0"/>
              </a:rPr>
              <a:t>informal</a:t>
            </a:r>
            <a:r>
              <a:rPr lang="sv-SE" sz="1600" dirty="0" smtClean="0">
                <a:solidFill>
                  <a:schemeClr val="bg1"/>
                </a:solidFill>
                <a:latin typeface="Arial" pitchFamily="34" charset="0"/>
                <a:cs typeface="Arial" pitchFamily="34" charset="0"/>
              </a:rPr>
              <a:t> learning </a:t>
            </a:r>
            <a:r>
              <a:rPr lang="sv-SE" sz="1600" dirty="0" err="1" smtClean="0">
                <a:solidFill>
                  <a:schemeClr val="bg1"/>
                </a:solidFill>
                <a:latin typeface="Arial" pitchFamily="34" charset="0"/>
                <a:cs typeface="Arial" pitchFamily="34" charset="0"/>
              </a:rPr>
              <a:t>environments</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can</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apply</a:t>
            </a:r>
            <a:r>
              <a:rPr lang="sv-SE" sz="1600" dirty="0" smtClean="0">
                <a:solidFill>
                  <a:schemeClr val="bg1"/>
                </a:solidFill>
                <a:latin typeface="Arial" pitchFamily="34" charset="0"/>
                <a:cs typeface="Arial" pitchFamily="34" charset="0"/>
              </a:rPr>
              <a:t>. </a:t>
            </a:r>
          </a:p>
          <a:p>
            <a:endParaRPr lang="sv-SE" sz="1600" dirty="0" smtClean="0">
              <a:solidFill>
                <a:schemeClr val="bg1"/>
              </a:solidFill>
              <a:latin typeface="Arial" pitchFamily="34" charset="0"/>
              <a:cs typeface="Arial" pitchFamily="34" charset="0"/>
            </a:endParaRPr>
          </a:p>
          <a:p>
            <a:r>
              <a:rPr lang="sv-SE" sz="1600" dirty="0" err="1" smtClean="0">
                <a:solidFill>
                  <a:schemeClr val="bg1"/>
                </a:solidFill>
                <a:latin typeface="Arial" pitchFamily="34" charset="0"/>
                <a:cs typeface="Arial" pitchFamily="34" charset="0"/>
              </a:rPr>
              <a:t>Every</a:t>
            </a:r>
            <a:r>
              <a:rPr lang="sv-SE" sz="1600" dirty="0" smtClean="0">
                <a:solidFill>
                  <a:schemeClr val="bg1"/>
                </a:solidFill>
                <a:latin typeface="Arial" pitchFamily="34" charset="0"/>
                <a:cs typeface="Arial" pitchFamily="34" charset="0"/>
              </a:rPr>
              <a:t> </a:t>
            </a:r>
            <a:r>
              <a:rPr lang="sv-SE" sz="1600" dirty="0" err="1" smtClean="0">
                <a:solidFill>
                  <a:schemeClr val="bg1"/>
                </a:solidFill>
                <a:latin typeface="Arial" pitchFamily="34" charset="0"/>
                <a:cs typeface="Arial" pitchFamily="34" charset="0"/>
              </a:rPr>
              <a:t>year</a:t>
            </a:r>
            <a:r>
              <a:rPr lang="sv-SE" sz="1600" dirty="0" smtClean="0">
                <a:solidFill>
                  <a:schemeClr val="bg1"/>
                </a:solidFill>
                <a:latin typeface="Arial" pitchFamily="34" charset="0"/>
                <a:cs typeface="Arial" pitchFamily="34" charset="0"/>
              </a:rPr>
              <a:t> </a:t>
            </a:r>
            <a:r>
              <a:rPr lang="en-GB" sz="1600" dirty="0" smtClean="0">
                <a:solidFill>
                  <a:schemeClr val="bg1"/>
                </a:solidFill>
                <a:latin typeface="Arial" pitchFamily="34" charset="0"/>
                <a:cs typeface="Arial" pitchFamily="34" charset="0"/>
              </a:rPr>
              <a:t>the Danish Agency for Universities and Internationalisation decides certain fields of priorities for the award </a:t>
            </a:r>
          </a:p>
          <a:p>
            <a:endParaRPr lang="en-GB" sz="1600" dirty="0" smtClean="0">
              <a:solidFill>
                <a:schemeClr val="bg1"/>
              </a:solidFill>
              <a:latin typeface="Arial" pitchFamily="34" charset="0"/>
              <a:cs typeface="Arial" pitchFamily="34" charset="0"/>
            </a:endParaRPr>
          </a:p>
          <a:p>
            <a:r>
              <a:rPr lang="en-GB" sz="1600" dirty="0" smtClean="0">
                <a:solidFill>
                  <a:schemeClr val="bg1"/>
                </a:solidFill>
                <a:latin typeface="Arial" pitchFamily="34" charset="0"/>
                <a:cs typeface="Arial" pitchFamily="34" charset="0"/>
              </a:rPr>
              <a:t>Project should also be : Innovative, proved effective, </a:t>
            </a:r>
            <a:r>
              <a:rPr lang="en-GB" sz="1600" dirty="0" err="1" smtClean="0">
                <a:solidFill>
                  <a:schemeClr val="bg1"/>
                </a:solidFill>
                <a:latin typeface="Arial" pitchFamily="34" charset="0"/>
                <a:cs typeface="Arial" pitchFamily="34" charset="0"/>
              </a:rPr>
              <a:t>tranferable</a:t>
            </a:r>
            <a:endParaRPr lang="sv-SE" sz="1600" dirty="0" smtClean="0">
              <a:solidFill>
                <a:schemeClr val="bg1"/>
              </a:solidFill>
              <a:latin typeface="Arial" pitchFamily="34" charset="0"/>
              <a:cs typeface="Arial" pitchFamily="34" charset="0"/>
            </a:endParaRPr>
          </a:p>
          <a:p>
            <a:endParaRPr lang="en-GB" sz="1100" dirty="0" smtClean="0"/>
          </a:p>
          <a:p>
            <a:endParaRPr lang="sv-SE" sz="1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extruta 1"/>
          <p:cNvSpPr txBox="1"/>
          <p:nvPr/>
        </p:nvSpPr>
        <p:spPr>
          <a:xfrm>
            <a:off x="1043608" y="1556792"/>
            <a:ext cx="6912768" cy="2862322"/>
          </a:xfrm>
          <a:prstGeom prst="rect">
            <a:avLst/>
          </a:prstGeom>
          <a:noFill/>
        </p:spPr>
        <p:txBody>
          <a:bodyPr wrap="square" rtlCol="0">
            <a:spAutoFit/>
          </a:bodyPr>
          <a:lstStyle/>
          <a:p>
            <a:r>
              <a:rPr lang="en-US" sz="2400" b="1" dirty="0" smtClean="0">
                <a:solidFill>
                  <a:schemeClr val="bg1"/>
                </a:solidFill>
                <a:latin typeface="Arial" pitchFamily="34" charset="0"/>
                <a:cs typeface="Arial" pitchFamily="34" charset="0"/>
              </a:rPr>
              <a:t>The </a:t>
            </a:r>
            <a:r>
              <a:rPr lang="en-US" sz="2400" b="1" dirty="0">
                <a:solidFill>
                  <a:schemeClr val="bg1"/>
                </a:solidFill>
                <a:latin typeface="Arial" pitchFamily="34" charset="0"/>
                <a:cs typeface="Arial" pitchFamily="34" charset="0"/>
              </a:rPr>
              <a:t>Label </a:t>
            </a:r>
            <a:r>
              <a:rPr lang="en-US" sz="2400" b="1" dirty="0" smtClean="0">
                <a:solidFill>
                  <a:schemeClr val="bg1"/>
                </a:solidFill>
                <a:latin typeface="Arial" pitchFamily="34" charset="0"/>
                <a:cs typeface="Arial" pitchFamily="34" charset="0"/>
              </a:rPr>
              <a:t>Campaigns</a:t>
            </a:r>
          </a:p>
          <a:p>
            <a:endParaRPr lang="en-US" sz="2000" b="1" dirty="0" smtClean="0">
              <a:solidFill>
                <a:schemeClr val="bg1"/>
              </a:solidFill>
              <a:latin typeface="Arial" pitchFamily="34" charset="0"/>
              <a:cs typeface="Arial" pitchFamily="34" charset="0"/>
            </a:endParaRPr>
          </a:p>
          <a:p>
            <a:r>
              <a:rPr lang="en-US" sz="2000" dirty="0" smtClean="0">
                <a:solidFill>
                  <a:schemeClr val="bg1"/>
                </a:solidFill>
                <a:latin typeface="Arial" pitchFamily="34" charset="0"/>
                <a:cs typeface="Arial" pitchFamily="34" charset="0"/>
              </a:rPr>
              <a:t>The Label Campaign is announced on the official web site of the</a:t>
            </a:r>
            <a:r>
              <a:rPr lang="en-GB" sz="2000" dirty="0" smtClean="0">
                <a:solidFill>
                  <a:schemeClr val="bg1"/>
                </a:solidFill>
                <a:latin typeface="Arial" pitchFamily="34" charset="0"/>
                <a:cs typeface="Arial" pitchFamily="34" charset="0"/>
              </a:rPr>
              <a:t> Danish Agency for Universities and Internationalisation and </a:t>
            </a:r>
            <a:r>
              <a:rPr lang="sv-SE" sz="2000" dirty="0" err="1" smtClean="0">
                <a:solidFill>
                  <a:schemeClr val="bg1"/>
                </a:solidFill>
                <a:latin typeface="Arial" pitchFamily="34" charset="0"/>
                <a:cs typeface="Arial" pitchFamily="34" charset="0"/>
              </a:rPr>
              <a:t>promoted</a:t>
            </a:r>
            <a:r>
              <a:rPr lang="sv-SE" sz="2000" dirty="0" smtClean="0">
                <a:solidFill>
                  <a:schemeClr val="bg1"/>
                </a:solidFill>
                <a:latin typeface="Arial" pitchFamily="34" charset="0"/>
                <a:cs typeface="Arial" pitchFamily="34" charset="0"/>
              </a:rPr>
              <a:t> at information </a:t>
            </a:r>
            <a:r>
              <a:rPr lang="sv-SE" sz="2000" dirty="0" err="1" smtClean="0">
                <a:solidFill>
                  <a:schemeClr val="bg1"/>
                </a:solidFill>
                <a:latin typeface="Arial" pitchFamily="34" charset="0"/>
                <a:cs typeface="Arial" pitchFamily="34" charset="0"/>
              </a:rPr>
              <a:t>meetings</a:t>
            </a:r>
            <a:r>
              <a:rPr lang="sv-SE" sz="2000" dirty="0" smtClean="0">
                <a:solidFill>
                  <a:schemeClr val="bg1"/>
                </a:solidFill>
                <a:latin typeface="Arial" pitchFamily="34" charset="0"/>
                <a:cs typeface="Arial" pitchFamily="34" charset="0"/>
              </a:rPr>
              <a:t>, presentations </a:t>
            </a:r>
            <a:r>
              <a:rPr lang="sv-SE" sz="2000" dirty="0" err="1" smtClean="0">
                <a:solidFill>
                  <a:schemeClr val="bg1"/>
                </a:solidFill>
                <a:latin typeface="Arial" pitchFamily="34" charset="0"/>
                <a:cs typeface="Arial" pitchFamily="34" charset="0"/>
              </a:rPr>
              <a:t>around</a:t>
            </a:r>
            <a:r>
              <a:rPr lang="sv-SE" sz="2000" dirty="0" smtClean="0">
                <a:solidFill>
                  <a:schemeClr val="bg1"/>
                </a:solidFill>
                <a:latin typeface="Arial" pitchFamily="34" charset="0"/>
                <a:cs typeface="Arial" pitchFamily="34" charset="0"/>
              </a:rPr>
              <a:t> the country, social media and </a:t>
            </a:r>
            <a:r>
              <a:rPr lang="sv-SE" sz="2000" dirty="0" err="1" smtClean="0">
                <a:solidFill>
                  <a:schemeClr val="bg1"/>
                </a:solidFill>
                <a:latin typeface="Arial" pitchFamily="34" charset="0"/>
                <a:cs typeface="Arial" pitchFamily="34" charset="0"/>
              </a:rPr>
              <a:t>other</a:t>
            </a:r>
            <a:r>
              <a:rPr lang="sv-SE" sz="2000" dirty="0" smtClean="0">
                <a:solidFill>
                  <a:schemeClr val="bg1"/>
                </a:solidFill>
                <a:latin typeface="Arial" pitchFamily="34" charset="0"/>
                <a:cs typeface="Arial" pitchFamily="34" charset="0"/>
              </a:rPr>
              <a:t> media </a:t>
            </a:r>
            <a:r>
              <a:rPr lang="sv-SE" sz="2000" dirty="0" err="1" smtClean="0">
                <a:solidFill>
                  <a:schemeClr val="bg1"/>
                </a:solidFill>
                <a:latin typeface="Arial" pitchFamily="34" charset="0"/>
                <a:cs typeface="Arial" pitchFamily="34" charset="0"/>
              </a:rPr>
              <a:t>contacts</a:t>
            </a:r>
            <a:r>
              <a:rPr lang="sv-SE" sz="2000" dirty="0" smtClean="0">
                <a:solidFill>
                  <a:schemeClr val="bg1"/>
                </a:solidFill>
                <a:latin typeface="Arial" pitchFamily="34" charset="0"/>
                <a:cs typeface="Arial" pitchFamily="34" charset="0"/>
              </a:rPr>
              <a:t>.</a:t>
            </a:r>
          </a:p>
          <a:p>
            <a:r>
              <a:rPr lang="en-US" b="1" dirty="0" smtClean="0"/>
              <a:t>   </a:t>
            </a:r>
            <a:endParaRPr lang="sv-SE" dirty="0"/>
          </a:p>
          <a:p>
            <a:endParaRPr lang="sv-SE" dirty="0"/>
          </a:p>
        </p:txBody>
      </p:sp>
      <p:pic>
        <p:nvPicPr>
          <p:cNvPr id="3" name="Bild 3"/>
          <p:cNvPicPr>
            <a:picLocks noChangeAspect="1" noChangeArrowheads="1"/>
          </p:cNvPicPr>
          <p:nvPr/>
        </p:nvPicPr>
        <p:blipFill>
          <a:blip r:embed="rId2" cstate="print"/>
          <a:srcRect b="56110"/>
          <a:stretch>
            <a:fillRect/>
          </a:stretch>
        </p:blipFill>
        <p:spPr bwMode="auto">
          <a:xfrm>
            <a:off x="6372200" y="5445224"/>
            <a:ext cx="2580061" cy="1267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textruta 3"/>
          <p:cNvSpPr txBox="1"/>
          <p:nvPr/>
        </p:nvSpPr>
        <p:spPr>
          <a:xfrm>
            <a:off x="179512" y="260648"/>
            <a:ext cx="8784976" cy="5724644"/>
          </a:xfrm>
          <a:prstGeom prst="rect">
            <a:avLst/>
          </a:prstGeom>
          <a:noFill/>
        </p:spPr>
        <p:txBody>
          <a:bodyPr wrap="square" rtlCol="0">
            <a:spAutoFit/>
          </a:bodyPr>
          <a:lstStyle/>
          <a:p>
            <a:r>
              <a:rPr lang="en-GB" sz="2400" b="1" i="1" dirty="0" smtClean="0">
                <a:solidFill>
                  <a:schemeClr val="bg1"/>
                </a:solidFill>
                <a:cs typeface="Arial" pitchFamily="34" charset="0"/>
              </a:rPr>
              <a:t>Danish Priorities</a:t>
            </a:r>
          </a:p>
          <a:p>
            <a:endParaRPr lang="en-GB" i="1" dirty="0" smtClean="0">
              <a:solidFill>
                <a:schemeClr val="bg1"/>
              </a:solidFill>
              <a:cs typeface="Arial" pitchFamily="34" charset="0"/>
            </a:endParaRPr>
          </a:p>
          <a:p>
            <a:r>
              <a:rPr lang="en-GB" b="1" i="1" dirty="0" smtClean="0">
                <a:solidFill>
                  <a:srgbClr val="FFC000"/>
                </a:solidFill>
                <a:cs typeface="Arial" pitchFamily="34" charset="0"/>
              </a:rPr>
              <a:t>In 2012 </a:t>
            </a:r>
            <a:r>
              <a:rPr lang="en-GB" i="1" dirty="0" smtClean="0">
                <a:solidFill>
                  <a:schemeClr val="bg1"/>
                </a:solidFill>
                <a:cs typeface="Arial" pitchFamily="34" charset="0"/>
              </a:rPr>
              <a:t>projects should concern ICT or multilingualism:</a:t>
            </a:r>
          </a:p>
          <a:p>
            <a:r>
              <a:rPr lang="en-GB" b="1" i="1" dirty="0" smtClean="0">
                <a:solidFill>
                  <a:srgbClr val="FFC000"/>
                </a:solidFill>
                <a:cs typeface="Arial" pitchFamily="34" charset="0"/>
              </a:rPr>
              <a:t>In 2008 and 2011  </a:t>
            </a:r>
            <a:r>
              <a:rPr lang="en-GB" i="1" dirty="0" smtClean="0">
                <a:solidFill>
                  <a:schemeClr val="bg1"/>
                </a:solidFill>
                <a:cs typeface="Arial" pitchFamily="34" charset="0"/>
              </a:rPr>
              <a:t>the priorities meet very well with the priorities of the European Commission Language: Language skills as a preparation for work</a:t>
            </a:r>
          </a:p>
          <a:p>
            <a:r>
              <a:rPr lang="en-GB" b="1" i="1" dirty="0" smtClean="0">
                <a:solidFill>
                  <a:srgbClr val="FFC000"/>
                </a:solidFill>
                <a:cs typeface="Arial" pitchFamily="34" charset="0"/>
              </a:rPr>
              <a:t>In 2010 </a:t>
            </a:r>
            <a:r>
              <a:rPr lang="en-GB" i="1" dirty="0" smtClean="0">
                <a:solidFill>
                  <a:schemeClr val="bg1"/>
                </a:solidFill>
                <a:cs typeface="Arial" pitchFamily="34" charset="0"/>
              </a:rPr>
              <a:t>the priority was Language Learning in the Community – thus also </a:t>
            </a:r>
            <a:r>
              <a:rPr lang="en-GB" b="1" i="1" dirty="0" smtClean="0">
                <a:solidFill>
                  <a:schemeClr val="bg1"/>
                </a:solidFill>
                <a:cs typeface="Arial" pitchFamily="34" charset="0"/>
              </a:rPr>
              <a:t>corresponding with the priorities of the European Commission</a:t>
            </a:r>
          </a:p>
          <a:p>
            <a:r>
              <a:rPr lang="en-GB" b="1" i="1" dirty="0" smtClean="0">
                <a:solidFill>
                  <a:srgbClr val="FFC000"/>
                </a:solidFill>
                <a:cs typeface="Arial" pitchFamily="34" charset="0"/>
              </a:rPr>
              <a:t>In 2009 </a:t>
            </a:r>
            <a:r>
              <a:rPr lang="en-GB" i="1" dirty="0" smtClean="0">
                <a:solidFill>
                  <a:schemeClr val="bg1"/>
                </a:solidFill>
                <a:cs typeface="Arial" pitchFamily="34" charset="0"/>
              </a:rPr>
              <a:t>the additional Danish focus was on early language learning and transnational cooperation on language learning</a:t>
            </a:r>
          </a:p>
          <a:p>
            <a:r>
              <a:rPr lang="en-GB" b="1" i="1" dirty="0" smtClean="0">
                <a:solidFill>
                  <a:srgbClr val="FFC000"/>
                </a:solidFill>
                <a:cs typeface="Arial" pitchFamily="34" charset="0"/>
              </a:rPr>
              <a:t>In 2007 </a:t>
            </a:r>
            <a:r>
              <a:rPr lang="en-GB" i="1" dirty="0" smtClean="0">
                <a:solidFill>
                  <a:schemeClr val="bg1"/>
                </a:solidFill>
                <a:cs typeface="Arial" pitchFamily="34" charset="0"/>
              </a:rPr>
              <a:t>there was a focus on diversity in language learning</a:t>
            </a:r>
          </a:p>
          <a:p>
            <a:r>
              <a:rPr lang="en-GB" b="1" i="1" dirty="0" smtClean="0">
                <a:solidFill>
                  <a:srgbClr val="FFC000"/>
                </a:solidFill>
                <a:cs typeface="Arial" pitchFamily="34" charset="0"/>
              </a:rPr>
              <a:t>In 2006 </a:t>
            </a:r>
            <a:r>
              <a:rPr lang="en-GB" i="1" dirty="0" smtClean="0">
                <a:solidFill>
                  <a:schemeClr val="bg1"/>
                </a:solidFill>
                <a:cs typeface="Arial" pitchFamily="34" charset="0"/>
              </a:rPr>
              <a:t>the focus was on educational training of teachers</a:t>
            </a:r>
          </a:p>
          <a:p>
            <a:r>
              <a:rPr lang="en-GB" b="1" i="1" dirty="0" smtClean="0">
                <a:solidFill>
                  <a:srgbClr val="FFC000"/>
                </a:solidFill>
                <a:cs typeface="Arial" pitchFamily="34" charset="0"/>
              </a:rPr>
              <a:t>In 2005 </a:t>
            </a:r>
            <a:r>
              <a:rPr lang="en-GB" i="1" dirty="0" smtClean="0">
                <a:solidFill>
                  <a:schemeClr val="bg1"/>
                </a:solidFill>
                <a:cs typeface="Arial" pitchFamily="34" charset="0"/>
              </a:rPr>
              <a:t>the focus was on early language learning and content and language integrated learning (CLIL</a:t>
            </a:r>
          </a:p>
          <a:p>
            <a:r>
              <a:rPr lang="en-GB" b="1" i="1" dirty="0" smtClean="0">
                <a:solidFill>
                  <a:srgbClr val="FFC000"/>
                </a:solidFill>
                <a:cs typeface="Arial" pitchFamily="34" charset="0"/>
              </a:rPr>
              <a:t>In 2001 </a:t>
            </a:r>
            <a:r>
              <a:rPr lang="en-GB" b="1" i="1" dirty="0" smtClean="0">
                <a:solidFill>
                  <a:schemeClr val="bg1"/>
                </a:solidFill>
                <a:cs typeface="Arial" pitchFamily="34" charset="0"/>
              </a:rPr>
              <a:t>and 2004 </a:t>
            </a:r>
            <a:r>
              <a:rPr lang="en-GB" i="1" dirty="0" smtClean="0">
                <a:solidFill>
                  <a:schemeClr val="bg1"/>
                </a:solidFill>
                <a:cs typeface="Arial" pitchFamily="34" charset="0"/>
              </a:rPr>
              <a:t>there was a focus on adult language learning</a:t>
            </a:r>
          </a:p>
          <a:p>
            <a:r>
              <a:rPr lang="en-GB" b="1" i="1" dirty="0" smtClean="0">
                <a:solidFill>
                  <a:srgbClr val="FFC000"/>
                </a:solidFill>
                <a:cs typeface="Arial" pitchFamily="34" charset="0"/>
              </a:rPr>
              <a:t>In 2003 </a:t>
            </a:r>
            <a:r>
              <a:rPr lang="en-GB" i="1" dirty="0" smtClean="0">
                <a:solidFill>
                  <a:schemeClr val="bg1"/>
                </a:solidFill>
                <a:cs typeface="Arial" pitchFamily="34" charset="0"/>
              </a:rPr>
              <a:t>there was a focus on language promotion activities and </a:t>
            </a:r>
            <a:r>
              <a:rPr lang="en-GB" i="1" dirty="0" smtClean="0">
                <a:solidFill>
                  <a:schemeClr val="bg1"/>
                </a:solidFill>
              </a:rPr>
              <a:t>environments</a:t>
            </a:r>
            <a:endParaRPr lang="en-GB" i="1" dirty="0" smtClean="0">
              <a:solidFill>
                <a:schemeClr val="bg1"/>
              </a:solidFill>
              <a:cs typeface="Arial" pitchFamily="34" charset="0"/>
            </a:endParaRPr>
          </a:p>
          <a:p>
            <a:r>
              <a:rPr lang="en-GB" b="1" i="1" dirty="0" smtClean="0">
                <a:solidFill>
                  <a:srgbClr val="FFC000"/>
                </a:solidFill>
                <a:cs typeface="Arial" pitchFamily="34" charset="0"/>
              </a:rPr>
              <a:t>In 2002 </a:t>
            </a:r>
            <a:r>
              <a:rPr lang="en-GB" i="1" dirty="0" smtClean="0">
                <a:solidFill>
                  <a:schemeClr val="bg1"/>
                </a:solidFill>
                <a:cs typeface="Arial" pitchFamily="34" charset="0"/>
              </a:rPr>
              <a:t>there was a focus on language learning in primary school and the lower secondary school.</a:t>
            </a:r>
          </a:p>
          <a:p>
            <a:r>
              <a:rPr lang="en-GB" b="1" i="1" dirty="0" smtClean="0">
                <a:solidFill>
                  <a:srgbClr val="FFC000"/>
                </a:solidFill>
                <a:cs typeface="Arial" pitchFamily="34" charset="0"/>
              </a:rPr>
              <a:t>In 1999 </a:t>
            </a:r>
            <a:r>
              <a:rPr lang="en-GB" i="1" dirty="0" smtClean="0">
                <a:solidFill>
                  <a:schemeClr val="bg1"/>
                </a:solidFill>
                <a:cs typeface="Arial" pitchFamily="34" charset="0"/>
              </a:rPr>
              <a:t>there was a focus on secondary school sector.</a:t>
            </a:r>
            <a:endParaRPr lang="sv-SE" i="1" dirty="0" smtClean="0">
              <a:solidFill>
                <a:schemeClr val="bg1"/>
              </a:solidFill>
              <a:cs typeface="Arial" pitchFamily="34" charset="0"/>
            </a:endParaRPr>
          </a:p>
          <a:p>
            <a:endParaRPr lang="sv-SE" dirty="0"/>
          </a:p>
          <a:p>
            <a:endParaRPr lang="sv-SE" dirty="0"/>
          </a:p>
        </p:txBody>
      </p:sp>
      <p:pic>
        <p:nvPicPr>
          <p:cNvPr id="5" name="Bild 3"/>
          <p:cNvPicPr>
            <a:picLocks noChangeAspect="1" noChangeArrowheads="1"/>
          </p:cNvPicPr>
          <p:nvPr/>
        </p:nvPicPr>
        <p:blipFill>
          <a:blip r:embed="rId2" cstate="print"/>
          <a:srcRect b="56110"/>
          <a:stretch>
            <a:fillRect/>
          </a:stretch>
        </p:blipFill>
        <p:spPr bwMode="auto">
          <a:xfrm>
            <a:off x="6372200" y="5445224"/>
            <a:ext cx="2580061" cy="1267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textruta 2"/>
          <p:cNvSpPr txBox="1"/>
          <p:nvPr/>
        </p:nvSpPr>
        <p:spPr>
          <a:xfrm>
            <a:off x="971600" y="332657"/>
            <a:ext cx="5040560" cy="2031325"/>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The </a:t>
            </a:r>
            <a:r>
              <a:rPr lang="en-GB" b="1" dirty="0">
                <a:solidFill>
                  <a:schemeClr val="bg1"/>
                </a:solidFill>
                <a:latin typeface="Arial" pitchFamily="34" charset="0"/>
                <a:cs typeface="Arial" pitchFamily="34" charset="0"/>
              </a:rPr>
              <a:t>ELL </a:t>
            </a:r>
            <a:r>
              <a:rPr lang="en-GB" b="1" dirty="0" smtClean="0">
                <a:solidFill>
                  <a:schemeClr val="bg1"/>
                </a:solidFill>
                <a:latin typeface="Arial" pitchFamily="34" charset="0"/>
                <a:cs typeface="Arial" pitchFamily="34" charset="0"/>
              </a:rPr>
              <a:t>Award</a:t>
            </a:r>
          </a:p>
          <a:p>
            <a:r>
              <a:rPr lang="en-GB" dirty="0" smtClean="0">
                <a:solidFill>
                  <a:schemeClr val="bg1"/>
                </a:solidFill>
                <a:latin typeface="Arial" pitchFamily="34" charset="0"/>
                <a:cs typeface="Arial" pitchFamily="34" charset="0"/>
              </a:rPr>
              <a:t>from 1999-2012 a total of </a:t>
            </a:r>
            <a:r>
              <a:rPr lang="en-GB" b="1" dirty="0" smtClean="0">
                <a:solidFill>
                  <a:srgbClr val="FFC000"/>
                </a:solidFill>
                <a:latin typeface="Arial" pitchFamily="34" charset="0"/>
                <a:cs typeface="Arial" pitchFamily="34" charset="0"/>
              </a:rPr>
              <a:t>23 projects </a:t>
            </a:r>
            <a:r>
              <a:rPr lang="en-GB" dirty="0" smtClean="0">
                <a:solidFill>
                  <a:schemeClr val="bg1"/>
                </a:solidFill>
                <a:latin typeface="Arial" pitchFamily="34" charset="0"/>
                <a:cs typeface="Arial" pitchFamily="34" charset="0"/>
              </a:rPr>
              <a:t>have been awarded. There have been approximately three or four applicants every year. In 2002 no ELL winner was appointed.</a:t>
            </a:r>
            <a:endParaRPr lang="sv-SE" dirty="0" smtClean="0">
              <a:solidFill>
                <a:schemeClr val="bg1"/>
              </a:solidFill>
              <a:latin typeface="Arial" pitchFamily="34" charset="0"/>
              <a:cs typeface="Arial" pitchFamily="34" charset="0"/>
            </a:endParaRPr>
          </a:p>
          <a:p>
            <a:endParaRPr lang="sv-SE" dirty="0"/>
          </a:p>
          <a:p>
            <a:endParaRPr lang="sv-SE" dirty="0"/>
          </a:p>
        </p:txBody>
      </p:sp>
      <p:sp>
        <p:nvSpPr>
          <p:cNvPr id="4" name="textruta 3"/>
          <p:cNvSpPr txBox="1"/>
          <p:nvPr/>
        </p:nvSpPr>
        <p:spPr>
          <a:xfrm>
            <a:off x="971600" y="4180344"/>
            <a:ext cx="6768752" cy="2400657"/>
          </a:xfrm>
          <a:prstGeom prst="rect">
            <a:avLst/>
          </a:prstGeom>
          <a:noFill/>
        </p:spPr>
        <p:txBody>
          <a:bodyPr wrap="square" rtlCol="0">
            <a:spAutoFit/>
          </a:bodyPr>
          <a:lstStyle/>
          <a:p>
            <a:r>
              <a:rPr lang="en-GB" sz="2400" b="1" dirty="0" smtClean="0">
                <a:solidFill>
                  <a:schemeClr val="bg1"/>
                </a:solidFill>
                <a:latin typeface="Arial" pitchFamily="34" charset="0"/>
                <a:cs typeface="Arial" pitchFamily="34" charset="0"/>
              </a:rPr>
              <a:t>Travel Grant</a:t>
            </a:r>
          </a:p>
          <a:p>
            <a:r>
              <a:rPr lang="en-GB" dirty="0" smtClean="0">
                <a:solidFill>
                  <a:schemeClr val="bg1"/>
                </a:solidFill>
                <a:latin typeface="Arial" pitchFamily="34" charset="0"/>
                <a:cs typeface="Arial" pitchFamily="34" charset="0"/>
              </a:rPr>
              <a:t>With the Danish ELL Award there is also a travel grant that is intended to support travelling abroad to gain new knowledge and inspiration to the benefit of language teaching in Denmark. It can be used as a support to attend conferences, study visits, meetings and training abroad.</a:t>
            </a:r>
            <a:endParaRPr lang="sv-SE" dirty="0" smtClean="0">
              <a:solidFill>
                <a:schemeClr val="bg1"/>
              </a:solidFill>
              <a:latin typeface="Arial" pitchFamily="34" charset="0"/>
              <a:cs typeface="Arial" pitchFamily="34" charset="0"/>
            </a:endParaRPr>
          </a:p>
          <a:p>
            <a:endParaRPr lang="sv-SE" dirty="0"/>
          </a:p>
          <a:p>
            <a:endParaRPr lang="sv-SE" dirty="0"/>
          </a:p>
        </p:txBody>
      </p:sp>
      <p:pic>
        <p:nvPicPr>
          <p:cNvPr id="32769" name="Diagram 1"/>
          <p:cNvPicPr>
            <a:picLocks noChangeArrowheads="1"/>
          </p:cNvPicPr>
          <p:nvPr/>
        </p:nvPicPr>
        <p:blipFill>
          <a:blip r:embed="rId2" cstate="print"/>
          <a:srcRect b="-69"/>
          <a:stretch>
            <a:fillRect/>
          </a:stretch>
        </p:blipFill>
        <p:spPr bwMode="auto">
          <a:xfrm>
            <a:off x="1043608" y="1916832"/>
            <a:ext cx="3024336" cy="2088232"/>
          </a:xfrm>
          <a:prstGeom prst="rect">
            <a:avLst/>
          </a:prstGeom>
          <a:noFill/>
          <a:ln w="9525">
            <a:noFill/>
            <a:miter lim="800000"/>
            <a:headEnd/>
            <a:tailEnd/>
          </a:ln>
        </p:spPr>
      </p:pic>
      <p:pic>
        <p:nvPicPr>
          <p:cNvPr id="32770" name="Diagram 6"/>
          <p:cNvPicPr>
            <a:picLocks noChangeArrowheads="1"/>
          </p:cNvPicPr>
          <p:nvPr/>
        </p:nvPicPr>
        <p:blipFill>
          <a:blip r:embed="rId3" cstate="print"/>
          <a:srcRect b="-69"/>
          <a:stretch>
            <a:fillRect/>
          </a:stretch>
        </p:blipFill>
        <p:spPr bwMode="auto">
          <a:xfrm>
            <a:off x="4427984" y="1916832"/>
            <a:ext cx="3312368" cy="2088232"/>
          </a:xfrm>
          <a:prstGeom prst="rect">
            <a:avLst/>
          </a:prstGeom>
          <a:noFill/>
          <a:ln w="9525">
            <a:noFill/>
            <a:miter lim="800000"/>
            <a:headEnd/>
            <a:tailEnd/>
          </a:ln>
        </p:spPr>
      </p:pic>
      <p:pic>
        <p:nvPicPr>
          <p:cNvPr id="7" name="Bild 3"/>
          <p:cNvPicPr>
            <a:picLocks noChangeAspect="1" noChangeArrowheads="1"/>
          </p:cNvPicPr>
          <p:nvPr/>
        </p:nvPicPr>
        <p:blipFill>
          <a:blip r:embed="rId4" cstate="print"/>
          <a:srcRect b="56110"/>
          <a:stretch>
            <a:fillRect/>
          </a:stretch>
        </p:blipFill>
        <p:spPr bwMode="auto">
          <a:xfrm>
            <a:off x="6372200" y="260648"/>
            <a:ext cx="2580061" cy="1267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extruta 1"/>
          <p:cNvSpPr txBox="1"/>
          <p:nvPr/>
        </p:nvSpPr>
        <p:spPr>
          <a:xfrm>
            <a:off x="899592" y="1124744"/>
            <a:ext cx="7416824" cy="4247317"/>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Evaluation </a:t>
            </a:r>
            <a:r>
              <a:rPr lang="en-GB" b="1" dirty="0">
                <a:solidFill>
                  <a:schemeClr val="bg1"/>
                </a:solidFill>
                <a:latin typeface="Arial" pitchFamily="34" charset="0"/>
                <a:cs typeface="Arial" pitchFamily="34" charset="0"/>
              </a:rPr>
              <a:t>and Follow </a:t>
            </a:r>
            <a:r>
              <a:rPr lang="en-GB" b="1" dirty="0" smtClean="0">
                <a:solidFill>
                  <a:schemeClr val="bg1"/>
                </a:solidFill>
                <a:latin typeface="Arial" pitchFamily="34" charset="0"/>
                <a:cs typeface="Arial" pitchFamily="34" charset="0"/>
              </a:rPr>
              <a:t>Up</a:t>
            </a:r>
          </a:p>
          <a:p>
            <a:endParaRPr lang="en-GB" b="1" dirty="0" smtClean="0">
              <a:solidFill>
                <a:schemeClr val="bg1"/>
              </a:solidFill>
              <a:latin typeface="Arial" pitchFamily="34" charset="0"/>
              <a:cs typeface="Arial" pitchFamily="34" charset="0"/>
            </a:endParaRPr>
          </a:p>
          <a:p>
            <a:pPr>
              <a:buFont typeface="Wingdings" pitchFamily="2" charset="2"/>
              <a:buChar char="ü"/>
            </a:pPr>
            <a:r>
              <a:rPr lang="en-GB" dirty="0" smtClean="0">
                <a:solidFill>
                  <a:schemeClr val="bg1"/>
                </a:solidFill>
                <a:latin typeface="Arial" pitchFamily="34" charset="0"/>
                <a:cs typeface="Arial" pitchFamily="34" charset="0"/>
              </a:rPr>
              <a:t>   The Danish Agency submits a Yearly Report to the European Commission on program implementation, including on ELL.</a:t>
            </a:r>
          </a:p>
          <a:p>
            <a:pPr>
              <a:buFont typeface="Wingdings" pitchFamily="2" charset="2"/>
              <a:buChar char="ü"/>
            </a:pPr>
            <a:endParaRPr lang="en-GB" dirty="0" smtClean="0">
              <a:solidFill>
                <a:schemeClr val="bg1"/>
              </a:solidFill>
              <a:latin typeface="Arial" pitchFamily="34" charset="0"/>
              <a:cs typeface="Arial" pitchFamily="34" charset="0"/>
            </a:endParaRPr>
          </a:p>
          <a:p>
            <a:pPr>
              <a:buFont typeface="Wingdings" pitchFamily="2" charset="2"/>
              <a:buChar char="ü"/>
            </a:pPr>
            <a:r>
              <a:rPr lang="en-GB" dirty="0" smtClean="0">
                <a:solidFill>
                  <a:schemeClr val="bg1"/>
                </a:solidFill>
                <a:latin typeface="Arial" pitchFamily="34" charset="0"/>
                <a:cs typeface="Arial" pitchFamily="34" charset="0"/>
              </a:rPr>
              <a:t>   The Danish Agency for Universities and Internationalisation writes an article about the winning project to be published on the website as well as in media.</a:t>
            </a:r>
          </a:p>
          <a:p>
            <a:pPr>
              <a:buFont typeface="Wingdings" pitchFamily="2" charset="2"/>
              <a:buChar char="ü"/>
            </a:pPr>
            <a:endParaRPr lang="en-GB" dirty="0" smtClean="0">
              <a:solidFill>
                <a:schemeClr val="bg1"/>
              </a:solidFill>
              <a:latin typeface="Arial" pitchFamily="34" charset="0"/>
              <a:cs typeface="Arial" pitchFamily="34" charset="0"/>
            </a:endParaRPr>
          </a:p>
          <a:p>
            <a:pPr>
              <a:buFont typeface="Wingdings" pitchFamily="2" charset="2"/>
              <a:buChar char="ü"/>
            </a:pPr>
            <a:r>
              <a:rPr lang="en-GB" dirty="0" smtClean="0">
                <a:solidFill>
                  <a:schemeClr val="bg1"/>
                </a:solidFill>
                <a:latin typeface="Arial" pitchFamily="34" charset="0"/>
                <a:cs typeface="Arial" pitchFamily="34" charset="0"/>
              </a:rPr>
              <a:t>   Among the current priorities, the ones mostly referred to often focus on the promotion of </a:t>
            </a:r>
            <a:r>
              <a:rPr lang="en-GB" b="1" dirty="0" smtClean="0">
                <a:solidFill>
                  <a:srgbClr val="FFC000"/>
                </a:solidFill>
                <a:latin typeface="Arial" pitchFamily="34" charset="0"/>
                <a:cs typeface="Arial" pitchFamily="34" charset="0"/>
              </a:rPr>
              <a:t>new tools for language teaching and learning</a:t>
            </a:r>
            <a:r>
              <a:rPr lang="en-GB" dirty="0" smtClean="0">
                <a:solidFill>
                  <a:schemeClr val="bg1"/>
                </a:solidFill>
                <a:latin typeface="Arial" pitchFamily="34" charset="0"/>
                <a:cs typeface="Arial" pitchFamily="34" charset="0"/>
              </a:rPr>
              <a:t>, language learning for specific purposes, teaching material and internet communication for language learning.</a:t>
            </a:r>
            <a:endParaRPr lang="sv-SE" dirty="0" smtClean="0">
              <a:solidFill>
                <a:schemeClr val="bg1"/>
              </a:solidFill>
              <a:latin typeface="Arial" pitchFamily="34" charset="0"/>
              <a:cs typeface="Arial" pitchFamily="34" charset="0"/>
            </a:endParaRPr>
          </a:p>
          <a:p>
            <a:endParaRPr lang="sv-SE" dirty="0"/>
          </a:p>
          <a:p>
            <a:endParaRPr lang="sv-SE" dirty="0"/>
          </a:p>
        </p:txBody>
      </p:sp>
      <p:pic>
        <p:nvPicPr>
          <p:cNvPr id="3" name="Bild 3"/>
          <p:cNvPicPr>
            <a:picLocks noChangeAspect="1" noChangeArrowheads="1"/>
          </p:cNvPicPr>
          <p:nvPr/>
        </p:nvPicPr>
        <p:blipFill>
          <a:blip r:embed="rId2" cstate="print"/>
          <a:srcRect b="56110"/>
          <a:stretch>
            <a:fillRect/>
          </a:stretch>
        </p:blipFill>
        <p:spPr bwMode="auto">
          <a:xfrm>
            <a:off x="6372200" y="5445224"/>
            <a:ext cx="2580061" cy="1267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alpha val="0"/>
              </a:srgb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5" name="textruta 4"/>
          <p:cNvSpPr txBox="1"/>
          <p:nvPr/>
        </p:nvSpPr>
        <p:spPr>
          <a:xfrm>
            <a:off x="179512" y="188640"/>
            <a:ext cx="8712968" cy="5847755"/>
          </a:xfrm>
          <a:prstGeom prst="rect">
            <a:avLst/>
          </a:prstGeom>
          <a:noFill/>
        </p:spPr>
        <p:txBody>
          <a:bodyPr wrap="square" rtlCol="0">
            <a:spAutoFit/>
          </a:bodyPr>
          <a:lstStyle/>
          <a:p>
            <a:pPr algn="ctr"/>
            <a:r>
              <a:rPr lang="en-GB" b="1" dirty="0" smtClean="0">
                <a:solidFill>
                  <a:srgbClr val="CC0066"/>
                </a:solidFill>
                <a:latin typeface="Arial" pitchFamily="34" charset="0"/>
                <a:cs typeface="Arial" pitchFamily="34" charset="0"/>
              </a:rPr>
              <a:t>Why </a:t>
            </a:r>
            <a:r>
              <a:rPr lang="en-GB" b="1" dirty="0">
                <a:solidFill>
                  <a:srgbClr val="CC0066"/>
                </a:solidFill>
                <a:latin typeface="Arial" pitchFamily="34" charset="0"/>
                <a:cs typeface="Arial" pitchFamily="34" charset="0"/>
              </a:rPr>
              <a:t>the European Language </a:t>
            </a:r>
            <a:r>
              <a:rPr lang="en-GB" b="1" dirty="0" smtClean="0">
                <a:solidFill>
                  <a:srgbClr val="CC0066"/>
                </a:solidFill>
                <a:latin typeface="Arial" pitchFamily="34" charset="0"/>
                <a:cs typeface="Arial" pitchFamily="34" charset="0"/>
              </a:rPr>
              <a:t>Label</a:t>
            </a:r>
          </a:p>
          <a:p>
            <a:pPr algn="ctr"/>
            <a:r>
              <a:rPr lang="en-GB" dirty="0" smtClean="0">
                <a:solidFill>
                  <a:srgbClr val="CC0066"/>
                </a:solidFill>
                <a:latin typeface="Arial" pitchFamily="34" charset="0"/>
                <a:cs typeface="Arial" pitchFamily="34" charset="0"/>
              </a:rPr>
              <a:t>The project providers state that they decided to submit their application to the European Language Label in order to: </a:t>
            </a:r>
            <a:endParaRPr lang="sv-SE" dirty="0" smtClean="0">
              <a:solidFill>
                <a:srgbClr val="CC0066"/>
              </a:solidFill>
              <a:latin typeface="Arial" pitchFamily="34" charset="0"/>
              <a:cs typeface="Arial" pitchFamily="34" charset="0"/>
            </a:endParaRPr>
          </a:p>
          <a:p>
            <a:r>
              <a:rPr lang="en-GB" dirty="0" smtClean="0">
                <a:solidFill>
                  <a:srgbClr val="CC0066"/>
                </a:solidFill>
                <a:latin typeface="Arial" pitchFamily="34" charset="0"/>
                <a:cs typeface="Arial" pitchFamily="34" charset="0"/>
              </a:rPr>
              <a:t> </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obtain validation and recognition for the project </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obtain recognition of the innovative character of the project</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prove that using the internet in language teaching is the right way to go</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share a good practice</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prove that good language learning methods and projects can be simple and   still work very well</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get confirmation of working with the right focus</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obtain an official and European recognition</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make the project inspire educators and learners in Denmark as well as across     borders</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be guaranteed a better sustainability of the project</a:t>
            </a:r>
            <a:endParaRPr lang="sv-SE" dirty="0" smtClean="0">
              <a:solidFill>
                <a:srgbClr val="CC0066"/>
              </a:solidFill>
              <a:latin typeface="Arial" pitchFamily="34" charset="0"/>
              <a:cs typeface="Arial" pitchFamily="34" charset="0"/>
            </a:endParaRPr>
          </a:p>
          <a:p>
            <a:pPr lvl="0">
              <a:spcBef>
                <a:spcPts val="600"/>
              </a:spcBef>
              <a:buFont typeface="Wingdings" pitchFamily="2" charset="2"/>
              <a:buChar char="ü"/>
            </a:pPr>
            <a:r>
              <a:rPr lang="en-GB" dirty="0" smtClean="0">
                <a:solidFill>
                  <a:srgbClr val="CC0066"/>
                </a:solidFill>
                <a:latin typeface="Arial" pitchFamily="34" charset="0"/>
                <a:cs typeface="Arial" pitchFamily="34" charset="0"/>
              </a:rPr>
              <a:t>   to use it for marketing purposes</a:t>
            </a:r>
            <a:endParaRPr lang="sv-SE" dirty="0" smtClean="0">
              <a:solidFill>
                <a:srgbClr val="CC0066"/>
              </a:solidFill>
              <a:latin typeface="Arial" pitchFamily="34" charset="0"/>
              <a:cs typeface="Arial" pitchFamily="34" charset="0"/>
            </a:endParaRPr>
          </a:p>
          <a:p>
            <a:endParaRPr lang="sv-SE" dirty="0"/>
          </a:p>
          <a:p>
            <a:endParaRPr lang="sv-SE" dirty="0"/>
          </a:p>
        </p:txBody>
      </p:sp>
      <p:pic>
        <p:nvPicPr>
          <p:cNvPr id="7" name="Bild 3"/>
          <p:cNvPicPr>
            <a:picLocks noChangeAspect="1" noChangeArrowheads="1"/>
          </p:cNvPicPr>
          <p:nvPr/>
        </p:nvPicPr>
        <p:blipFill>
          <a:blip r:embed="rId2" cstate="print"/>
          <a:srcRect b="56110"/>
          <a:stretch>
            <a:fillRect/>
          </a:stretch>
        </p:blipFill>
        <p:spPr bwMode="auto">
          <a:xfrm>
            <a:off x="6372200" y="5445224"/>
            <a:ext cx="2580061" cy="1267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 3"/>
          <p:cNvPicPr>
            <a:picLocks noChangeAspect="1" noChangeArrowheads="1"/>
          </p:cNvPicPr>
          <p:nvPr/>
        </p:nvPicPr>
        <p:blipFill>
          <a:blip r:embed="rId2" cstate="print"/>
          <a:srcRect b="56110"/>
          <a:stretch>
            <a:fillRect/>
          </a:stretch>
        </p:blipFill>
        <p:spPr bwMode="auto">
          <a:xfrm>
            <a:off x="6876256" y="5733256"/>
            <a:ext cx="2076005" cy="1019610"/>
          </a:xfrm>
          <a:prstGeom prst="rect">
            <a:avLst/>
          </a:prstGeom>
          <a:noFill/>
          <a:ln w="9525">
            <a:noFill/>
            <a:miter lim="800000"/>
            <a:headEnd/>
            <a:tailEnd/>
          </a:ln>
        </p:spPr>
      </p:pic>
      <p:sp>
        <p:nvSpPr>
          <p:cNvPr id="4" name="textruta 3"/>
          <p:cNvSpPr txBox="1"/>
          <p:nvPr/>
        </p:nvSpPr>
        <p:spPr>
          <a:xfrm>
            <a:off x="251520" y="332656"/>
            <a:ext cx="8640960" cy="5878532"/>
          </a:xfrm>
          <a:prstGeom prst="rect">
            <a:avLst/>
          </a:prstGeom>
          <a:noFill/>
        </p:spPr>
        <p:txBody>
          <a:bodyPr wrap="square" rtlCol="0">
            <a:spAutoFit/>
          </a:bodyPr>
          <a:lstStyle/>
          <a:p>
            <a:r>
              <a:rPr lang="en-GB" b="1" dirty="0" smtClean="0">
                <a:latin typeface="Arial" pitchFamily="34" charset="0"/>
                <a:cs typeface="Arial" pitchFamily="34" charset="0"/>
              </a:rPr>
              <a:t>Impact </a:t>
            </a:r>
            <a:r>
              <a:rPr lang="en-GB" b="1" dirty="0">
                <a:latin typeface="Arial" pitchFamily="34" charset="0"/>
                <a:cs typeface="Arial" pitchFamily="34" charset="0"/>
              </a:rPr>
              <a:t>and Exploitation if the European Language </a:t>
            </a:r>
            <a:r>
              <a:rPr lang="en-GB" b="1" dirty="0" smtClean="0">
                <a:latin typeface="Arial" pitchFamily="34" charset="0"/>
                <a:cs typeface="Arial" pitchFamily="34" charset="0"/>
              </a:rPr>
              <a:t>Label</a:t>
            </a:r>
            <a:endParaRPr lang="sv-SE" dirty="0" smtClean="0">
              <a:latin typeface="Arial" pitchFamily="34" charset="0"/>
              <a:cs typeface="Arial" pitchFamily="34" charset="0"/>
            </a:endParaRPr>
          </a:p>
          <a:p>
            <a:r>
              <a:rPr lang="en-GB" dirty="0" smtClean="0"/>
              <a:t> </a:t>
            </a:r>
            <a:endParaRPr lang="sv-SE" dirty="0" smtClean="0"/>
          </a:p>
          <a:p>
            <a:r>
              <a:rPr lang="en-GB" sz="1400" dirty="0" smtClean="0">
                <a:latin typeface="Arial" pitchFamily="34" charset="0"/>
                <a:cs typeface="Arial" pitchFamily="34" charset="0"/>
              </a:rPr>
              <a:t>The 2003 ELL winner “French learning in Cyberspace” produced </a:t>
            </a:r>
            <a:r>
              <a:rPr lang="en-GB" sz="1400" b="1" dirty="0" smtClean="0">
                <a:solidFill>
                  <a:srgbClr val="FFC000"/>
                </a:solidFill>
                <a:latin typeface="Arial" pitchFamily="34" charset="0"/>
                <a:cs typeface="Arial" pitchFamily="34" charset="0"/>
              </a:rPr>
              <a:t>three cd’s </a:t>
            </a:r>
            <a:r>
              <a:rPr lang="en-GB" sz="1400" dirty="0" smtClean="0">
                <a:latin typeface="Arial" pitchFamily="34" charset="0"/>
                <a:cs typeface="Arial" pitchFamily="34" charset="0"/>
              </a:rPr>
              <a:t>on European identity, on Hans Christian Andersen and on picture illustrations for the web site.</a:t>
            </a:r>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 </a:t>
            </a:r>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The 2004 ELL winner “Euromail.com” is now an integrated part of the language teaching in many schools. The students now </a:t>
            </a:r>
            <a:r>
              <a:rPr lang="en-GB" sz="1400" b="1" dirty="0" smtClean="0">
                <a:solidFill>
                  <a:srgbClr val="FFC000"/>
                </a:solidFill>
                <a:latin typeface="Arial" pitchFamily="34" charset="0"/>
                <a:cs typeface="Arial" pitchFamily="34" charset="0"/>
              </a:rPr>
              <a:t>use other media; films, YouTube, Facebook </a:t>
            </a:r>
            <a:r>
              <a:rPr lang="en-GB" sz="1400" dirty="0" smtClean="0">
                <a:latin typeface="Arial" pitchFamily="34" charset="0"/>
                <a:cs typeface="Arial" pitchFamily="34" charset="0"/>
              </a:rPr>
              <a:t>etc.</a:t>
            </a:r>
          </a:p>
          <a:p>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The 2005 ELL winner “English Corner” has been a great success. There have been positive qualitative evaluations from conferences and seminars giving students and teachers </a:t>
            </a:r>
            <a:r>
              <a:rPr lang="en-GB" sz="1400" b="1" dirty="0" smtClean="0">
                <a:solidFill>
                  <a:srgbClr val="FFC000"/>
                </a:solidFill>
                <a:latin typeface="Arial" pitchFamily="34" charset="0"/>
                <a:cs typeface="Arial" pitchFamily="34" charset="0"/>
              </a:rPr>
              <a:t>inspiration and eagerness to use the material.</a:t>
            </a:r>
            <a:r>
              <a:rPr lang="en-GB" sz="1400" dirty="0" smtClean="0">
                <a:latin typeface="Arial" pitchFamily="34" charset="0"/>
                <a:cs typeface="Arial" pitchFamily="34" charset="0"/>
              </a:rPr>
              <a:t> </a:t>
            </a:r>
          </a:p>
          <a:p>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The 2007 ELL winner “Our Common Language” states that ever since the award was presented the number of </a:t>
            </a:r>
            <a:r>
              <a:rPr lang="en-GB" sz="1400" b="1" dirty="0" smtClean="0">
                <a:solidFill>
                  <a:srgbClr val="FFC000"/>
                </a:solidFill>
                <a:latin typeface="Arial" pitchFamily="34" charset="0"/>
                <a:cs typeface="Arial" pitchFamily="34" charset="0"/>
              </a:rPr>
              <a:t>visitors on the web site has increased</a:t>
            </a:r>
            <a:r>
              <a:rPr lang="en-GB" sz="1400" dirty="0" smtClean="0">
                <a:latin typeface="Arial" pitchFamily="34" charset="0"/>
                <a:cs typeface="Arial" pitchFamily="34" charset="0"/>
              </a:rPr>
              <a:t>. </a:t>
            </a:r>
          </a:p>
          <a:p>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The 2009 ELL Winner “Professor Dr. ABC” states that the </a:t>
            </a:r>
            <a:r>
              <a:rPr lang="en-GB" sz="1400" b="1" dirty="0" smtClean="0">
                <a:solidFill>
                  <a:srgbClr val="FFC000"/>
                </a:solidFill>
                <a:latin typeface="Arial" pitchFamily="34" charset="0"/>
                <a:cs typeface="Arial" pitchFamily="34" charset="0"/>
              </a:rPr>
              <a:t>school part </a:t>
            </a:r>
            <a:r>
              <a:rPr lang="en-GB" sz="1400" dirty="0" smtClean="0">
                <a:latin typeface="Arial" pitchFamily="34" charset="0"/>
                <a:cs typeface="Arial" pitchFamily="34" charset="0"/>
              </a:rPr>
              <a:t>of the project did not really get going until they received the ELL, and since then there have been </a:t>
            </a:r>
            <a:r>
              <a:rPr lang="en-GB" sz="1400" b="1" dirty="0" smtClean="0">
                <a:solidFill>
                  <a:srgbClr val="FFC000"/>
                </a:solidFill>
                <a:latin typeface="Arial" pitchFamily="34" charset="0"/>
                <a:cs typeface="Arial" pitchFamily="34" charset="0"/>
              </a:rPr>
              <a:t>several tours of “Professor dr. ABC” </a:t>
            </a:r>
            <a:r>
              <a:rPr lang="en-GB" sz="1400" dirty="0" smtClean="0">
                <a:latin typeface="Arial" pitchFamily="34" charset="0"/>
                <a:cs typeface="Arial" pitchFamily="34" charset="0"/>
              </a:rPr>
              <a:t>in the preschools of the region. </a:t>
            </a:r>
          </a:p>
          <a:p>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To the 2008, 2011 and 2012 winners “Digital Pronunciation Trainer”, “Alphabet Keyboard” and “Danish Simulator” the ELL Award has been valuable for </a:t>
            </a:r>
            <a:r>
              <a:rPr lang="en-GB" sz="1400" b="1" dirty="0" smtClean="0">
                <a:solidFill>
                  <a:srgbClr val="FFC000"/>
                </a:solidFill>
                <a:latin typeface="Arial" pitchFamily="34" charset="0"/>
                <a:cs typeface="Arial" pitchFamily="34" charset="0"/>
              </a:rPr>
              <a:t>marketing purposes</a:t>
            </a:r>
            <a:r>
              <a:rPr lang="en-GB" sz="1400" dirty="0" smtClean="0">
                <a:latin typeface="Arial" pitchFamily="34" charset="0"/>
                <a:cs typeface="Arial" pitchFamily="34" charset="0"/>
              </a:rPr>
              <a:t> of these innovative and original Language Learning </a:t>
            </a:r>
            <a:r>
              <a:rPr lang="en-GB" sz="1400" b="1" dirty="0" smtClean="0">
                <a:solidFill>
                  <a:srgbClr val="FFC000"/>
                </a:solidFill>
                <a:latin typeface="Arial" pitchFamily="34" charset="0"/>
                <a:cs typeface="Arial" pitchFamily="34" charset="0"/>
              </a:rPr>
              <a:t>tools</a:t>
            </a:r>
            <a:r>
              <a:rPr lang="en-GB" sz="1400" dirty="0" smtClean="0">
                <a:latin typeface="Arial" pitchFamily="34" charset="0"/>
                <a:cs typeface="Arial" pitchFamily="34" charset="0"/>
              </a:rPr>
              <a:t>. </a:t>
            </a:r>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 </a:t>
            </a:r>
            <a:endParaRPr lang="sv-SE" sz="1400" dirty="0" smtClean="0">
              <a:latin typeface="Arial" pitchFamily="34" charset="0"/>
              <a:cs typeface="Arial" pitchFamily="34" charset="0"/>
            </a:endParaRPr>
          </a:p>
          <a:p>
            <a:r>
              <a:rPr lang="en-GB" sz="1400" dirty="0" smtClean="0">
                <a:latin typeface="Arial" pitchFamily="34" charset="0"/>
                <a:cs typeface="Arial" pitchFamily="34" charset="0"/>
              </a:rPr>
              <a:t>The ELL award has in many cases inspired and engaged winners to take part in </a:t>
            </a:r>
            <a:r>
              <a:rPr lang="en-GB" sz="1400" b="1" dirty="0" smtClean="0">
                <a:solidFill>
                  <a:srgbClr val="FFC000"/>
                </a:solidFill>
                <a:latin typeface="Arial" pitchFamily="34" charset="0"/>
                <a:cs typeface="Arial" pitchFamily="34" charset="0"/>
              </a:rPr>
              <a:t>seminars and conferences</a:t>
            </a:r>
            <a:r>
              <a:rPr lang="en-GB" sz="1400" dirty="0" smtClean="0">
                <a:latin typeface="Arial" pitchFamily="34" charset="0"/>
                <a:cs typeface="Arial" pitchFamily="34" charset="0"/>
              </a:rPr>
              <a:t>, both national and international. </a:t>
            </a:r>
            <a:endParaRPr lang="sv-SE" sz="1400" dirty="0" smtClean="0">
              <a:latin typeface="Arial" pitchFamily="34" charset="0"/>
              <a:cs typeface="Arial" pitchFamily="34" charset="0"/>
            </a:endParaRPr>
          </a:p>
          <a:p>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899592" y="692696"/>
            <a:ext cx="7344816" cy="5909310"/>
          </a:xfrm>
          <a:prstGeom prst="rect">
            <a:avLst/>
          </a:prstGeom>
          <a:noFill/>
        </p:spPr>
        <p:txBody>
          <a:bodyPr wrap="square" rtlCol="0">
            <a:spAutoFit/>
          </a:bodyPr>
          <a:lstStyle/>
          <a:p>
            <a:r>
              <a:rPr lang="en-GB" b="1" dirty="0" smtClean="0">
                <a:solidFill>
                  <a:srgbClr val="0066FF"/>
                </a:solidFill>
              </a:rPr>
              <a:t>Recommendations</a:t>
            </a:r>
          </a:p>
          <a:p>
            <a:r>
              <a:rPr lang="en-GB" dirty="0" smtClean="0">
                <a:solidFill>
                  <a:srgbClr val="0066FF"/>
                </a:solidFill>
              </a:rPr>
              <a:t>Recommendations from the Case Studies Projects to future applicants of the ELL Award </a:t>
            </a:r>
            <a:endParaRPr lang="sv-SE" dirty="0" smtClean="0">
              <a:solidFill>
                <a:srgbClr val="0066FF"/>
              </a:solidFill>
            </a:endParaRPr>
          </a:p>
          <a:p>
            <a:r>
              <a:rPr lang="en-GB" dirty="0" smtClean="0">
                <a:solidFill>
                  <a:srgbClr val="0066FF"/>
                </a:solidFill>
              </a:rPr>
              <a:t> </a:t>
            </a:r>
            <a:endParaRPr lang="sv-SE" dirty="0" smtClean="0">
              <a:solidFill>
                <a:srgbClr val="0066FF"/>
              </a:solidFill>
            </a:endParaRPr>
          </a:p>
          <a:p>
            <a:pPr lvl="0"/>
            <a:r>
              <a:rPr lang="en-GB" dirty="0" smtClean="0">
                <a:solidFill>
                  <a:srgbClr val="0066FF"/>
                </a:solidFill>
              </a:rPr>
              <a:t>This gives strength of your own ongoing working methods as well as encouragement to apply and get an official recognition of your language teaching initiatives. </a:t>
            </a:r>
            <a:endParaRPr lang="sv-SE" dirty="0" smtClean="0">
              <a:solidFill>
                <a:srgbClr val="0066FF"/>
              </a:solidFill>
            </a:endParaRPr>
          </a:p>
          <a:p>
            <a:r>
              <a:rPr lang="en-GB" dirty="0" smtClean="0">
                <a:solidFill>
                  <a:srgbClr val="0066FF"/>
                </a:solidFill>
              </a:rPr>
              <a:t> </a:t>
            </a:r>
            <a:endParaRPr lang="sv-SE" dirty="0" smtClean="0">
              <a:solidFill>
                <a:srgbClr val="0066FF"/>
              </a:solidFill>
            </a:endParaRPr>
          </a:p>
          <a:p>
            <a:pPr lvl="0"/>
            <a:r>
              <a:rPr lang="en-GB" dirty="0" smtClean="0">
                <a:solidFill>
                  <a:srgbClr val="0066FF"/>
                </a:solidFill>
              </a:rPr>
              <a:t>Nominate or encourage other language providers working with good language learning methods and project to apply for the ELL. Nominated project providers describe this as a great honour.</a:t>
            </a:r>
            <a:endParaRPr lang="sv-SE" dirty="0" smtClean="0">
              <a:solidFill>
                <a:srgbClr val="0066FF"/>
              </a:solidFill>
            </a:endParaRPr>
          </a:p>
          <a:p>
            <a:r>
              <a:rPr lang="en-GB" dirty="0" smtClean="0">
                <a:solidFill>
                  <a:srgbClr val="0066FF"/>
                </a:solidFill>
              </a:rPr>
              <a:t> </a:t>
            </a:r>
            <a:endParaRPr lang="sv-SE" dirty="0" smtClean="0">
              <a:solidFill>
                <a:srgbClr val="0066FF"/>
              </a:solidFill>
            </a:endParaRPr>
          </a:p>
          <a:p>
            <a:pPr lvl="0"/>
            <a:r>
              <a:rPr lang="en-GB" dirty="0" smtClean="0">
                <a:solidFill>
                  <a:srgbClr val="0066FF"/>
                </a:solidFill>
              </a:rPr>
              <a:t>To involve institutions in the region can be a reassurance that the project has a regional support.</a:t>
            </a:r>
            <a:endParaRPr lang="sv-SE" dirty="0" smtClean="0">
              <a:solidFill>
                <a:srgbClr val="0066FF"/>
              </a:solidFill>
            </a:endParaRPr>
          </a:p>
          <a:p>
            <a:r>
              <a:rPr lang="en-GB" dirty="0" smtClean="0">
                <a:solidFill>
                  <a:srgbClr val="0066FF"/>
                </a:solidFill>
              </a:rPr>
              <a:t> </a:t>
            </a:r>
            <a:endParaRPr lang="sv-SE" dirty="0" smtClean="0">
              <a:solidFill>
                <a:srgbClr val="0066FF"/>
              </a:solidFill>
            </a:endParaRPr>
          </a:p>
          <a:p>
            <a:pPr lvl="0"/>
            <a:r>
              <a:rPr lang="en-GB" dirty="0" smtClean="0">
                <a:solidFill>
                  <a:srgbClr val="0066FF"/>
                </a:solidFill>
              </a:rPr>
              <a:t>"Go for it." And you will see that you can do more than you realise ...</a:t>
            </a:r>
            <a:endParaRPr lang="sv-SE" dirty="0" smtClean="0">
              <a:solidFill>
                <a:srgbClr val="0066FF"/>
              </a:solidFill>
            </a:endParaRPr>
          </a:p>
          <a:p>
            <a:r>
              <a:rPr lang="en-GB" dirty="0" smtClean="0">
                <a:solidFill>
                  <a:srgbClr val="0066FF"/>
                </a:solidFill>
              </a:rPr>
              <a:t> </a:t>
            </a:r>
            <a:endParaRPr lang="sv-SE" dirty="0" smtClean="0">
              <a:solidFill>
                <a:srgbClr val="0066FF"/>
              </a:solidFill>
            </a:endParaRPr>
          </a:p>
          <a:p>
            <a:pPr lvl="0"/>
            <a:r>
              <a:rPr lang="en-GB" dirty="0" smtClean="0">
                <a:solidFill>
                  <a:srgbClr val="0066FF"/>
                </a:solidFill>
              </a:rPr>
              <a:t>If you have good ideas, you must be open to pass them on to others. </a:t>
            </a:r>
            <a:endParaRPr lang="sv-SE" dirty="0" smtClean="0">
              <a:solidFill>
                <a:srgbClr val="0066FF"/>
              </a:solidFill>
            </a:endParaRPr>
          </a:p>
          <a:p>
            <a:r>
              <a:rPr lang="en-GB" dirty="0" smtClean="0"/>
              <a:t> </a:t>
            </a:r>
            <a:endParaRPr lang="sv-SE" dirty="0" smtClean="0"/>
          </a:p>
          <a:p>
            <a:endParaRPr lang="sv-SE" dirty="0"/>
          </a:p>
          <a:p>
            <a:endParaRPr lang="sv-SE" dirty="0"/>
          </a:p>
        </p:txBody>
      </p:sp>
      <p:pic>
        <p:nvPicPr>
          <p:cNvPr id="3" name="Bild 3"/>
          <p:cNvPicPr>
            <a:picLocks noChangeAspect="1" noChangeArrowheads="1"/>
          </p:cNvPicPr>
          <p:nvPr/>
        </p:nvPicPr>
        <p:blipFill>
          <a:blip r:embed="rId2" cstate="print"/>
          <a:srcRect b="56110"/>
          <a:stretch>
            <a:fillRect/>
          </a:stretch>
        </p:blipFill>
        <p:spPr bwMode="auto">
          <a:xfrm>
            <a:off x="6876256" y="5733256"/>
            <a:ext cx="2076005" cy="10196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308</TotalTime>
  <Words>721</Words>
  <Application>Microsoft Office PowerPoint</Application>
  <PresentationFormat>On-screen Show (4:3)</PresentationFormat>
  <Paragraphs>112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Flöde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Lotten</dc:creator>
  <cp:lastModifiedBy>Antonio</cp:lastModifiedBy>
  <cp:revision>34</cp:revision>
  <dcterms:created xsi:type="dcterms:W3CDTF">2012-11-07T19:56:06Z</dcterms:created>
  <dcterms:modified xsi:type="dcterms:W3CDTF">2013-05-06T08:17:32Z</dcterms:modified>
</cp:coreProperties>
</file>